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0"/>
  </p:notesMasterIdLst>
  <p:handoutMasterIdLst>
    <p:handoutMasterId r:id="rId61"/>
  </p:handoutMasterIdLst>
  <p:sldIdLst>
    <p:sldId id="386" r:id="rId2"/>
    <p:sldId id="387" r:id="rId3"/>
    <p:sldId id="388" r:id="rId4"/>
    <p:sldId id="389" r:id="rId5"/>
    <p:sldId id="390" r:id="rId6"/>
    <p:sldId id="406" r:id="rId7"/>
    <p:sldId id="398" r:id="rId8"/>
    <p:sldId id="399" r:id="rId9"/>
    <p:sldId id="266" r:id="rId10"/>
    <p:sldId id="289" r:id="rId11"/>
    <p:sldId id="290" r:id="rId12"/>
    <p:sldId id="264" r:id="rId13"/>
    <p:sldId id="322" r:id="rId14"/>
    <p:sldId id="304" r:id="rId15"/>
    <p:sldId id="342" r:id="rId16"/>
    <p:sldId id="411" r:id="rId17"/>
    <p:sldId id="273" r:id="rId18"/>
    <p:sldId id="307" r:id="rId19"/>
    <p:sldId id="313" r:id="rId20"/>
    <p:sldId id="312" r:id="rId21"/>
    <p:sldId id="382" r:id="rId22"/>
    <p:sldId id="348" r:id="rId23"/>
    <p:sldId id="334" r:id="rId24"/>
    <p:sldId id="330" r:id="rId25"/>
    <p:sldId id="331" r:id="rId26"/>
    <p:sldId id="332" r:id="rId27"/>
    <p:sldId id="323" r:id="rId28"/>
    <p:sldId id="410" r:id="rId29"/>
    <p:sldId id="349" r:id="rId30"/>
    <p:sldId id="308" r:id="rId31"/>
    <p:sldId id="350" r:id="rId32"/>
    <p:sldId id="409" r:id="rId33"/>
    <p:sldId id="317" r:id="rId34"/>
    <p:sldId id="318" r:id="rId35"/>
    <p:sldId id="319" r:id="rId36"/>
    <p:sldId id="361" r:id="rId37"/>
    <p:sldId id="383" r:id="rId38"/>
    <p:sldId id="320" r:id="rId39"/>
    <p:sldId id="355" r:id="rId40"/>
    <p:sldId id="321" r:id="rId41"/>
    <p:sldId id="384" r:id="rId42"/>
    <p:sldId id="359" r:id="rId43"/>
    <p:sldId id="362" r:id="rId44"/>
    <p:sldId id="356" r:id="rId45"/>
    <p:sldId id="351" r:id="rId46"/>
    <p:sldId id="352" r:id="rId47"/>
    <p:sldId id="357" r:id="rId48"/>
    <p:sldId id="324" r:id="rId49"/>
    <p:sldId id="408" r:id="rId50"/>
    <p:sldId id="385" r:id="rId51"/>
    <p:sldId id="366" r:id="rId52"/>
    <p:sldId id="358" r:id="rId53"/>
    <p:sldId id="407" r:id="rId54"/>
    <p:sldId id="326" r:id="rId55"/>
    <p:sldId id="364" r:id="rId56"/>
    <p:sldId id="375" r:id="rId57"/>
    <p:sldId id="374" r:id="rId58"/>
    <p:sldId id="405" r:id="rId59"/>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ny Lim Chai Hou" initials="DLCH" lastIdx="1" clrIdx="0">
    <p:extLst>
      <p:ext uri="{19B8F6BF-5375-455C-9EA6-DF929625EA0E}">
        <p15:presenceInfo xmlns:p15="http://schemas.microsoft.com/office/powerpoint/2012/main" userId="S-1-5-21-1191778193-1596744994-312552118-1168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94" autoAdjust="0"/>
    <p:restoredTop sz="80460" autoAdjust="0"/>
  </p:normalViewPr>
  <p:slideViewPr>
    <p:cSldViewPr snapToGrid="0">
      <p:cViewPr>
        <p:scale>
          <a:sx n="66" d="100"/>
          <a:sy n="66" d="100"/>
        </p:scale>
        <p:origin x="1698" y="600"/>
      </p:cViewPr>
      <p:guideLst/>
    </p:cSldViewPr>
  </p:slideViewPr>
  <p:notesTextViewPr>
    <p:cViewPr>
      <p:scale>
        <a:sx n="66" d="100"/>
        <a:sy n="66" d="100"/>
      </p:scale>
      <p:origin x="0" y="0"/>
    </p:cViewPr>
  </p:notesTextViewPr>
  <p:notesViewPr>
    <p:cSldViewPr snapToGrid="0">
      <p:cViewPr varScale="1">
        <p:scale>
          <a:sx n="87" d="100"/>
          <a:sy n="87" d="100"/>
        </p:scale>
        <p:origin x="2976"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7112BC76-F7E1-44ED-ADF3-22BC6BE64F3A}" type="datetimeFigureOut">
              <a:rPr lang="en-GB" smtClean="0"/>
              <a:t>08/11/2017</a:t>
            </a:fld>
            <a:endParaRPr lang="en-GB"/>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Tree>
    <p:extLst>
      <p:ext uri="{BB962C8B-B14F-4D97-AF65-F5344CB8AC3E}">
        <p14:creationId xmlns:p14="http://schemas.microsoft.com/office/powerpoint/2010/main" val="3841256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SG"/>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53B107C-7ADE-4B56-A181-F5F0DF7B89CF}" type="datetimeFigureOut">
              <a:rPr lang="en-SG" smtClean="0"/>
              <a:t>8/11/2017</a:t>
            </a:fld>
            <a:endParaRPr lang="en-SG"/>
          </a:p>
        </p:txBody>
      </p:sp>
      <p:sp>
        <p:nvSpPr>
          <p:cNvPr id="4" name="Slide Image Placeholder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n-SG"/>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SG"/>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91DF8CB-33FB-4884-A009-D7ED79AF914A}" type="slidenum">
              <a:rPr lang="en-SG" smtClean="0"/>
              <a:t>‹#›</a:t>
            </a:fld>
            <a:endParaRPr lang="en-SG"/>
          </a:p>
        </p:txBody>
      </p:sp>
    </p:spTree>
    <p:extLst>
      <p:ext uri="{BB962C8B-B14F-4D97-AF65-F5344CB8AC3E}">
        <p14:creationId xmlns:p14="http://schemas.microsoft.com/office/powerpoint/2010/main" val="13671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SG" dirty="0" smtClean="0"/>
              <a:t>E1 - Good Morning, Welcome to the first day of the ISMPVMF retreat and an interesting segment – The programming challenge. I am &lt;&gt; and I am &lt;&gt;.</a:t>
            </a:r>
            <a:endParaRPr lang="en-US" dirty="0" smtClean="0"/>
          </a:p>
          <a:p>
            <a:pPr lvl="0"/>
            <a:r>
              <a:rPr lang="en-SG" dirty="0" smtClean="0"/>
              <a:t>E2 – Are you sure you are in the right place – this is not a TD retreat, what is programming doing here? It’s ISPVMF retreat</a:t>
            </a:r>
            <a:endParaRPr lang="en-US" dirty="0" smtClean="0"/>
          </a:p>
          <a:p>
            <a:pPr lvl="0"/>
            <a:r>
              <a:rPr lang="en-SG" dirty="0" smtClean="0"/>
              <a:t>E1 – Yes </a:t>
            </a:r>
            <a:r>
              <a:rPr lang="en-SG" dirty="0" err="1" smtClean="0"/>
              <a:t>yes</a:t>
            </a:r>
            <a:r>
              <a:rPr lang="en-SG" dirty="0" smtClean="0"/>
              <a:t>, I know it’s quite unusual, but this is very much for this fantastic group of ISPVMF.</a:t>
            </a:r>
            <a:endParaRPr lang="en-US" dirty="0" smtClean="0"/>
          </a:p>
          <a:p>
            <a:r>
              <a:rPr lang="en-SG" dirty="0" smtClean="0"/>
              <a:t>You may think today’s session is a lesson on programming. But no, this is about playing a team game and challenging your colleagues to win some exciting prizes – and along the way picking up some useful programming skills. There is no programming skill or prior experience needed, and each one of us can participate. The basics of programming will be weaved into challenges through some fun tools, to expose the logic and analytical thinking process behind it.</a:t>
            </a:r>
            <a:endParaRPr lang="en-US" dirty="0" smtClean="0"/>
          </a:p>
          <a:p>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1</a:t>
            </a:fld>
            <a:endParaRPr lang="en-US"/>
          </a:p>
        </p:txBody>
      </p:sp>
    </p:spTree>
    <p:extLst>
      <p:ext uri="{BB962C8B-B14F-4D97-AF65-F5344CB8AC3E}">
        <p14:creationId xmlns:p14="http://schemas.microsoft.com/office/powerpoint/2010/main" val="2265236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a:t>
            </a:r>
            <a:r>
              <a:rPr lang="en-US" baseline="0" dirty="0" smtClean="0"/>
              <a:t> of breaking down problems</a:t>
            </a:r>
          </a:p>
          <a:p>
            <a:r>
              <a:rPr lang="en-SG" baseline="0" dirty="0" smtClean="0"/>
              <a:t>Practice of breaking logic into a set of instructional processes</a:t>
            </a:r>
          </a:p>
          <a:p>
            <a:endParaRPr lang="en-SG" baseline="0" dirty="0" smtClean="0"/>
          </a:p>
          <a:p>
            <a:pPr defTabSz="990478">
              <a:defRPr/>
            </a:pPr>
            <a:r>
              <a:rPr lang="en-SG" dirty="0" smtClean="0"/>
              <a:t>Improves logical thinking by breaking a problem into a set of </a:t>
            </a:r>
            <a:endParaRPr lang="en-US" dirty="0" smtClean="0"/>
          </a:p>
          <a:p>
            <a:endParaRPr lang="en-SG" dirty="0"/>
          </a:p>
        </p:txBody>
      </p:sp>
      <p:sp>
        <p:nvSpPr>
          <p:cNvPr id="4" name="Slide Number Placeholder 3"/>
          <p:cNvSpPr>
            <a:spLocks noGrp="1"/>
          </p:cNvSpPr>
          <p:nvPr>
            <p:ph type="sldNum" sz="quarter" idx="10"/>
          </p:nvPr>
        </p:nvSpPr>
        <p:spPr/>
        <p:txBody>
          <a:bodyPr/>
          <a:lstStyle/>
          <a:p>
            <a:fld id="{191DF8CB-33FB-4884-A009-D7ED79AF914A}" type="slidenum">
              <a:rPr lang="en-SG" smtClean="0"/>
              <a:t>12</a:t>
            </a:fld>
            <a:endParaRPr lang="en-SG"/>
          </a:p>
        </p:txBody>
      </p:sp>
    </p:spTree>
    <p:extLst>
      <p:ext uri="{BB962C8B-B14F-4D97-AF65-F5344CB8AC3E}">
        <p14:creationId xmlns:p14="http://schemas.microsoft.com/office/powerpoint/2010/main" val="2463004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13</a:t>
            </a:fld>
            <a:endParaRPr lang="en-SG"/>
          </a:p>
        </p:txBody>
      </p:sp>
    </p:spTree>
    <p:extLst>
      <p:ext uri="{BB962C8B-B14F-4D97-AF65-F5344CB8AC3E}">
        <p14:creationId xmlns:p14="http://schemas.microsoft.com/office/powerpoint/2010/main" val="925017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[Probably need a better picture for this]</a:t>
            </a:r>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14</a:t>
            </a:fld>
            <a:endParaRPr lang="en-SG"/>
          </a:p>
        </p:txBody>
      </p:sp>
    </p:spTree>
    <p:extLst>
      <p:ext uri="{BB962C8B-B14F-4D97-AF65-F5344CB8AC3E}">
        <p14:creationId xmlns:p14="http://schemas.microsoft.com/office/powerpoint/2010/main" val="200347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15</a:t>
            </a:fld>
            <a:endParaRPr lang="en-SG"/>
          </a:p>
        </p:txBody>
      </p:sp>
    </p:spTree>
    <p:extLst>
      <p:ext uri="{BB962C8B-B14F-4D97-AF65-F5344CB8AC3E}">
        <p14:creationId xmlns:p14="http://schemas.microsoft.com/office/powerpoint/2010/main" val="2465925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Online</a:t>
            </a:r>
            <a:r>
              <a:rPr lang="en-US" baseline="0" dirty="0" smtClean="0"/>
              <a:t> editor</a:t>
            </a:r>
            <a:endParaRPr lang="en-SG" dirty="0"/>
          </a:p>
        </p:txBody>
      </p:sp>
      <p:sp>
        <p:nvSpPr>
          <p:cNvPr id="4" name="Slide Number Placeholder 3"/>
          <p:cNvSpPr>
            <a:spLocks noGrp="1"/>
          </p:cNvSpPr>
          <p:nvPr>
            <p:ph type="sldNum" sz="quarter" idx="10"/>
          </p:nvPr>
        </p:nvSpPr>
        <p:spPr/>
        <p:txBody>
          <a:bodyPr/>
          <a:lstStyle/>
          <a:p>
            <a:fld id="{191DF8CB-33FB-4884-A009-D7ED79AF914A}" type="slidenum">
              <a:rPr lang="en-SG" smtClean="0"/>
              <a:t>17</a:t>
            </a:fld>
            <a:endParaRPr lang="en-SG"/>
          </a:p>
        </p:txBody>
      </p:sp>
    </p:spTree>
    <p:extLst>
      <p:ext uri="{BB962C8B-B14F-4D97-AF65-F5344CB8AC3E}">
        <p14:creationId xmlns:p14="http://schemas.microsoft.com/office/powerpoint/2010/main" val="1188626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Hands-on session in Repl.It</a:t>
            </a:r>
            <a:r>
              <a:rPr lang="en-GB" sz="1200" kern="1200" dirty="0" smtClean="0">
                <a:solidFill>
                  <a:schemeClr val="tx1"/>
                </a:solidFill>
                <a:effectLst/>
                <a:latin typeface="+mn-lt"/>
                <a:ea typeface="+mn-ea"/>
                <a:cs typeface="+mn-cs"/>
              </a:rPr>
              <a:t>1. Hello World</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2. print(1+2)</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3. a=1</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b=2</a:t>
            </a:r>
            <a:br>
              <a:rPr lang="en-GB" sz="1200" kern="1200" dirty="0" smtClean="0">
                <a:solidFill>
                  <a:schemeClr val="tx1"/>
                </a:solidFill>
                <a:effectLst/>
                <a:latin typeface="+mn-lt"/>
                <a:ea typeface="+mn-ea"/>
                <a:cs typeface="+mn-cs"/>
              </a:rPr>
            </a:br>
            <a:r>
              <a:rPr lang="en-GB" sz="1200" kern="1200" dirty="0" smtClean="0">
                <a:solidFill>
                  <a:schemeClr val="tx1"/>
                </a:solidFill>
                <a:effectLst/>
                <a:latin typeface="+mn-lt"/>
                <a:ea typeface="+mn-ea"/>
                <a:cs typeface="+mn-cs"/>
              </a:rPr>
              <a:t>print(</a:t>
            </a:r>
            <a:r>
              <a:rPr lang="en-GB" sz="1200" kern="1200" dirty="0" err="1" smtClean="0">
                <a:solidFill>
                  <a:schemeClr val="tx1"/>
                </a:solidFill>
                <a:effectLst/>
                <a:latin typeface="+mn-lt"/>
                <a:ea typeface="+mn-ea"/>
                <a:cs typeface="+mn-cs"/>
              </a:rPr>
              <a:t>a+b</a:t>
            </a:r>
            <a:r>
              <a:rPr lang="en-GB"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then it's repl.it classes after that</a:t>
            </a:r>
          </a:p>
          <a:p>
            <a:r>
              <a:rPr lang="en-US" sz="1200" kern="1200" dirty="0" smtClean="0">
                <a:solidFill>
                  <a:schemeClr val="tx1"/>
                </a:solidFill>
                <a:effectLst/>
                <a:latin typeface="+mn-lt"/>
                <a:ea typeface="+mn-ea"/>
                <a:cs typeface="+mn-cs"/>
              </a:rPr>
              <a:t>which involves input(), multiplication, decimals</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last one involves integer-string conversion</a:t>
            </a:r>
            <a:endParaRPr lang="en-GB"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"5" + "6" vs 5+6</a:t>
            </a:r>
          </a:p>
          <a:p>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effectLst/>
                <a:latin typeface="+mn-lt"/>
                <a:ea typeface="+mn-ea"/>
                <a:cs typeface="+mn-cs"/>
              </a:rPr>
              <a:t>int</a:t>
            </a:r>
            <a:r>
              <a:rPr lang="en-GB" sz="1200" kern="1200" dirty="0" smtClean="0">
                <a:solidFill>
                  <a:schemeClr val="tx1"/>
                </a:solidFill>
                <a:effectLst/>
                <a:latin typeface="+mn-lt"/>
                <a:ea typeface="+mn-ea"/>
                <a:cs typeface="+mn-cs"/>
              </a:rPr>
              <a:t>(input()) and so on</a:t>
            </a:r>
          </a:p>
          <a:p>
            <a:endParaRPr lang="en-GB"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18</a:t>
            </a:fld>
            <a:endParaRPr lang="en-SG"/>
          </a:p>
        </p:txBody>
      </p:sp>
    </p:spTree>
    <p:extLst>
      <p:ext uri="{BB962C8B-B14F-4D97-AF65-F5344CB8AC3E}">
        <p14:creationId xmlns:p14="http://schemas.microsoft.com/office/powerpoint/2010/main" val="9040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19</a:t>
            </a:fld>
            <a:endParaRPr lang="en-SG"/>
          </a:p>
        </p:txBody>
      </p:sp>
    </p:spTree>
    <p:extLst>
      <p:ext uri="{BB962C8B-B14F-4D97-AF65-F5344CB8AC3E}">
        <p14:creationId xmlns:p14="http://schemas.microsoft.com/office/powerpoint/2010/main" val="156140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20</a:t>
            </a:fld>
            <a:endParaRPr lang="en-SG"/>
          </a:p>
        </p:txBody>
      </p:sp>
    </p:spTree>
    <p:extLst>
      <p:ext uri="{BB962C8B-B14F-4D97-AF65-F5344CB8AC3E}">
        <p14:creationId xmlns:p14="http://schemas.microsoft.com/office/powerpoint/2010/main" val="4059904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famous Steve Jobs once said:…</a:t>
            </a:r>
          </a:p>
          <a:p>
            <a:endParaRPr lang="en-SG" dirty="0"/>
          </a:p>
          <a:p>
            <a:r>
              <a:rPr lang="en-SG" dirty="0" smtClean="0"/>
              <a:t>The equally famous personality in GIC circles has said….</a:t>
            </a:r>
          </a:p>
          <a:p>
            <a:endParaRPr lang="en-SG" dirty="0"/>
          </a:p>
          <a:p>
            <a:r>
              <a:rPr lang="en-SG" dirty="0" smtClean="0"/>
              <a:t>So let’s look forward to a fun-filled session to gain some handy coding skills which has a potential to blossom into a core skill for you to be Future Ready in the tech-driven business model.</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21</a:t>
            </a:fld>
            <a:endParaRPr lang="en-US"/>
          </a:p>
        </p:txBody>
      </p:sp>
    </p:spTree>
    <p:extLst>
      <p:ext uri="{BB962C8B-B14F-4D97-AF65-F5344CB8AC3E}">
        <p14:creationId xmlns:p14="http://schemas.microsoft.com/office/powerpoint/2010/main" val="418269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22</a:t>
            </a:fld>
            <a:endParaRPr lang="en-SG"/>
          </a:p>
        </p:txBody>
      </p:sp>
    </p:spTree>
    <p:extLst>
      <p:ext uri="{BB962C8B-B14F-4D97-AF65-F5344CB8AC3E}">
        <p14:creationId xmlns:p14="http://schemas.microsoft.com/office/powerpoint/2010/main" val="1942471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(Pre-video) Now here’s a short video featuring people from diverse backgrounds like sports, musicians, CEOs, etc. sharing about programming.</a:t>
            </a:r>
          </a:p>
          <a:p>
            <a:endParaRPr lang="en-SG" dirty="0"/>
          </a:p>
          <a:p>
            <a:r>
              <a:rPr lang="en-SG" dirty="0" smtClean="0"/>
              <a:t>(Post-video) This video demonstrates the simple point that everybody can and should learn programming. Today’s session is about giving you a start on this journey.</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2</a:t>
            </a:fld>
            <a:endParaRPr lang="en-US"/>
          </a:p>
        </p:txBody>
      </p:sp>
    </p:spTree>
    <p:extLst>
      <p:ext uri="{BB962C8B-B14F-4D97-AF65-F5344CB8AC3E}">
        <p14:creationId xmlns:p14="http://schemas.microsoft.com/office/powerpoint/2010/main" val="137785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23</a:t>
            </a:fld>
            <a:endParaRPr lang="en-SG"/>
          </a:p>
        </p:txBody>
      </p:sp>
    </p:spTree>
    <p:extLst>
      <p:ext uri="{BB962C8B-B14F-4D97-AF65-F5344CB8AC3E}">
        <p14:creationId xmlns:p14="http://schemas.microsoft.com/office/powerpoint/2010/main" val="263622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24</a:t>
            </a:fld>
            <a:endParaRPr lang="en-SG"/>
          </a:p>
        </p:txBody>
      </p:sp>
    </p:spTree>
    <p:extLst>
      <p:ext uri="{BB962C8B-B14F-4D97-AF65-F5344CB8AC3E}">
        <p14:creationId xmlns:p14="http://schemas.microsoft.com/office/powerpoint/2010/main" val="5746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25</a:t>
            </a:fld>
            <a:endParaRPr lang="en-SG"/>
          </a:p>
        </p:txBody>
      </p:sp>
    </p:spTree>
    <p:extLst>
      <p:ext uri="{BB962C8B-B14F-4D97-AF65-F5344CB8AC3E}">
        <p14:creationId xmlns:p14="http://schemas.microsoft.com/office/powerpoint/2010/main" val="1801906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26</a:t>
            </a:fld>
            <a:endParaRPr lang="en-SG"/>
          </a:p>
        </p:txBody>
      </p:sp>
    </p:spTree>
    <p:extLst>
      <p:ext uri="{BB962C8B-B14F-4D97-AF65-F5344CB8AC3E}">
        <p14:creationId xmlns:p14="http://schemas.microsoft.com/office/powerpoint/2010/main" val="1666975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27</a:t>
            </a:fld>
            <a:endParaRPr lang="en-SG"/>
          </a:p>
        </p:txBody>
      </p:sp>
    </p:spTree>
    <p:extLst>
      <p:ext uri="{BB962C8B-B14F-4D97-AF65-F5344CB8AC3E}">
        <p14:creationId xmlns:p14="http://schemas.microsoft.com/office/powerpoint/2010/main" val="2163997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29</a:t>
            </a:fld>
            <a:endParaRPr lang="en-SG"/>
          </a:p>
        </p:txBody>
      </p:sp>
    </p:spTree>
    <p:extLst>
      <p:ext uri="{BB962C8B-B14F-4D97-AF65-F5344CB8AC3E}">
        <p14:creationId xmlns:p14="http://schemas.microsoft.com/office/powerpoint/2010/main" val="1886943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Give roles – product</a:t>
            </a:r>
            <a:r>
              <a:rPr lang="en-GB" baseline="0" dirty="0" smtClean="0"/>
              <a:t> owner</a:t>
            </a:r>
            <a:r>
              <a:rPr lang="en-GB" dirty="0" smtClean="0"/>
              <a:t>,</a:t>
            </a:r>
            <a:r>
              <a:rPr lang="en-GB" baseline="0" dirty="0" smtClean="0"/>
              <a:t> tester, developer</a:t>
            </a:r>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30</a:t>
            </a:fld>
            <a:endParaRPr lang="en-SG"/>
          </a:p>
        </p:txBody>
      </p:sp>
    </p:spTree>
    <p:extLst>
      <p:ext uri="{BB962C8B-B14F-4D97-AF65-F5344CB8AC3E}">
        <p14:creationId xmlns:p14="http://schemas.microsoft.com/office/powerpoint/2010/main" val="2096208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31</a:t>
            </a:fld>
            <a:endParaRPr lang="en-SG"/>
          </a:p>
        </p:txBody>
      </p:sp>
    </p:spTree>
    <p:extLst>
      <p:ext uri="{BB962C8B-B14F-4D97-AF65-F5344CB8AC3E}">
        <p14:creationId xmlns:p14="http://schemas.microsoft.com/office/powerpoint/2010/main" val="293325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33</a:t>
            </a:fld>
            <a:endParaRPr lang="en-SG"/>
          </a:p>
        </p:txBody>
      </p:sp>
    </p:spTree>
    <p:extLst>
      <p:ext uri="{BB962C8B-B14F-4D97-AF65-F5344CB8AC3E}">
        <p14:creationId xmlns:p14="http://schemas.microsoft.com/office/powerpoint/2010/main" val="4192369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34</a:t>
            </a:fld>
            <a:endParaRPr lang="en-SG"/>
          </a:p>
        </p:txBody>
      </p:sp>
    </p:spTree>
    <p:extLst>
      <p:ext uri="{BB962C8B-B14F-4D97-AF65-F5344CB8AC3E}">
        <p14:creationId xmlns:p14="http://schemas.microsoft.com/office/powerpoint/2010/main" val="182286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The famous Steve Jobs once said:…</a:t>
            </a:r>
          </a:p>
          <a:p>
            <a:endParaRPr lang="en-SG" dirty="0"/>
          </a:p>
          <a:p>
            <a:r>
              <a:rPr lang="en-SG" dirty="0" smtClean="0"/>
              <a:t>The equally famous personality in GIC circles has said….</a:t>
            </a:r>
          </a:p>
          <a:p>
            <a:endParaRPr lang="en-SG" dirty="0"/>
          </a:p>
          <a:p>
            <a:r>
              <a:rPr lang="en-SG" dirty="0" smtClean="0"/>
              <a:t>So let’s look forward to a fun-filled session to gain some handy coding skills which has a potential to blossom into a core skill for you to be Future Ready in the tech-driven business model.</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3</a:t>
            </a:fld>
            <a:endParaRPr lang="en-US"/>
          </a:p>
        </p:txBody>
      </p:sp>
    </p:spTree>
    <p:extLst>
      <p:ext uri="{BB962C8B-B14F-4D97-AF65-F5344CB8AC3E}">
        <p14:creationId xmlns:p14="http://schemas.microsoft.com/office/powerpoint/2010/main" val="2768188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35</a:t>
            </a:fld>
            <a:endParaRPr lang="en-SG"/>
          </a:p>
        </p:txBody>
      </p:sp>
    </p:spTree>
    <p:extLst>
      <p:ext uri="{BB962C8B-B14F-4D97-AF65-F5344CB8AC3E}">
        <p14:creationId xmlns:p14="http://schemas.microsoft.com/office/powerpoint/2010/main" val="3449417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 just going</a:t>
            </a:r>
            <a:r>
              <a:rPr lang="en-GB" baseline="0" dirty="0" smtClean="0"/>
              <a:t> to learn some basic tags</a:t>
            </a:r>
          </a:p>
          <a:p>
            <a:endParaRPr lang="en-GB" baseline="0" dirty="0" smtClean="0"/>
          </a:p>
          <a:p>
            <a:r>
              <a:rPr lang="en-GB" baseline="0" dirty="0" smtClean="0"/>
              <a:t>Built piecemeal</a:t>
            </a:r>
            <a:endParaRPr lang="en-GB" dirty="0"/>
          </a:p>
        </p:txBody>
      </p:sp>
      <p:sp>
        <p:nvSpPr>
          <p:cNvPr id="4" name="Slide Number Placeholder 3"/>
          <p:cNvSpPr>
            <a:spLocks noGrp="1"/>
          </p:cNvSpPr>
          <p:nvPr>
            <p:ph type="sldNum" sz="quarter" idx="10"/>
          </p:nvPr>
        </p:nvSpPr>
        <p:spPr/>
        <p:txBody>
          <a:bodyPr/>
          <a:lstStyle/>
          <a:p>
            <a:fld id="{BDC0A965-BA09-4F15-881A-CFA3C922CB28}" type="slidenum">
              <a:rPr lang="en-GB" smtClean="0"/>
              <a:t>36</a:t>
            </a:fld>
            <a:endParaRPr lang="en-GB"/>
          </a:p>
        </p:txBody>
      </p:sp>
    </p:spTree>
    <p:extLst>
      <p:ext uri="{BB962C8B-B14F-4D97-AF65-F5344CB8AC3E}">
        <p14:creationId xmlns:p14="http://schemas.microsoft.com/office/powerpoint/2010/main" val="2382261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37</a:t>
            </a:fld>
            <a:endParaRPr lang="en-SG"/>
          </a:p>
        </p:txBody>
      </p:sp>
    </p:spTree>
    <p:extLst>
      <p:ext uri="{BB962C8B-B14F-4D97-AF65-F5344CB8AC3E}">
        <p14:creationId xmlns:p14="http://schemas.microsoft.com/office/powerpoint/2010/main" val="3014051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91DF8CB-33FB-4884-A009-D7ED79AF914A}" type="slidenum">
              <a:rPr lang="en-SG" smtClean="0"/>
              <a:t>38</a:t>
            </a:fld>
            <a:endParaRPr lang="en-SG"/>
          </a:p>
        </p:txBody>
      </p:sp>
    </p:spTree>
    <p:extLst>
      <p:ext uri="{BB962C8B-B14F-4D97-AF65-F5344CB8AC3E}">
        <p14:creationId xmlns:p14="http://schemas.microsoft.com/office/powerpoint/2010/main" val="2871430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39</a:t>
            </a:fld>
            <a:endParaRPr lang="en-SG"/>
          </a:p>
        </p:txBody>
      </p:sp>
    </p:spTree>
    <p:extLst>
      <p:ext uri="{BB962C8B-B14F-4D97-AF65-F5344CB8AC3E}">
        <p14:creationId xmlns:p14="http://schemas.microsoft.com/office/powerpoint/2010/main" val="1241831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40</a:t>
            </a:fld>
            <a:endParaRPr lang="en-SG"/>
          </a:p>
        </p:txBody>
      </p:sp>
    </p:spTree>
    <p:extLst>
      <p:ext uri="{BB962C8B-B14F-4D97-AF65-F5344CB8AC3E}">
        <p14:creationId xmlns:p14="http://schemas.microsoft.com/office/powerpoint/2010/main" val="10209379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41</a:t>
            </a:fld>
            <a:endParaRPr lang="en-SG"/>
          </a:p>
        </p:txBody>
      </p:sp>
    </p:spTree>
    <p:extLst>
      <p:ext uri="{BB962C8B-B14F-4D97-AF65-F5344CB8AC3E}">
        <p14:creationId xmlns:p14="http://schemas.microsoft.com/office/powerpoint/2010/main" val="565800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42</a:t>
            </a:fld>
            <a:endParaRPr lang="en-SG"/>
          </a:p>
        </p:txBody>
      </p:sp>
    </p:spTree>
    <p:extLst>
      <p:ext uri="{BB962C8B-B14F-4D97-AF65-F5344CB8AC3E}">
        <p14:creationId xmlns:p14="http://schemas.microsoft.com/office/powerpoint/2010/main" val="1236840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a:t>
            </a:r>
            <a:r>
              <a:rPr lang="en-GB" baseline="0" dirty="0" smtClean="0"/>
              <a:t> you have a lot of containers. How do you find the container that contains the data point that you want. </a:t>
            </a:r>
          </a:p>
          <a:p>
            <a:r>
              <a:rPr lang="en-GB" baseline="0" dirty="0" smtClean="0"/>
              <a:t>For this exercise, we will be using a class as attribute identifier</a:t>
            </a:r>
          </a:p>
          <a:p>
            <a:endParaRPr lang="en-GB" baseline="0" dirty="0" smtClean="0"/>
          </a:p>
          <a:p>
            <a:endParaRPr lang="en-GB" baseline="0" dirty="0" smtClean="0"/>
          </a:p>
          <a:p>
            <a:r>
              <a:rPr lang="en-GB" baseline="0" dirty="0" smtClean="0"/>
              <a:t>Library – there are a lot of </a:t>
            </a:r>
            <a:r>
              <a:rPr lang="en-GB" baseline="0" dirty="0" err="1" smtClean="0"/>
              <a:t>ppl</a:t>
            </a:r>
            <a:r>
              <a:rPr lang="en-GB" baseline="0" dirty="0" smtClean="0"/>
              <a:t> developers out there that have created reusable libraries that simply things we commonly do. </a:t>
            </a:r>
          </a:p>
          <a:p>
            <a:r>
              <a:rPr lang="en-GB" baseline="0" dirty="0" smtClean="0"/>
              <a:t>Template that we can reuse for our coding. That have been predefined. For this programming, are importing two libraries. </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43</a:t>
            </a:fld>
            <a:endParaRPr lang="en-SG"/>
          </a:p>
        </p:txBody>
      </p:sp>
    </p:spTree>
    <p:extLst>
      <p:ext uri="{BB962C8B-B14F-4D97-AF65-F5344CB8AC3E}">
        <p14:creationId xmlns:p14="http://schemas.microsoft.com/office/powerpoint/2010/main" val="366229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44</a:t>
            </a:fld>
            <a:endParaRPr lang="en-SG"/>
          </a:p>
        </p:txBody>
      </p:sp>
    </p:spTree>
    <p:extLst>
      <p:ext uri="{BB962C8B-B14F-4D97-AF65-F5344CB8AC3E}">
        <p14:creationId xmlns:p14="http://schemas.microsoft.com/office/powerpoint/2010/main" val="1550958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smtClean="0"/>
              <a:t>Here’s the agenda for today</a:t>
            </a:r>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5</a:t>
            </a:fld>
            <a:endParaRPr lang="en-US"/>
          </a:p>
        </p:txBody>
      </p:sp>
    </p:spTree>
    <p:extLst>
      <p:ext uri="{BB962C8B-B14F-4D97-AF65-F5344CB8AC3E}">
        <p14:creationId xmlns:p14="http://schemas.microsoft.com/office/powerpoint/2010/main" val="3732067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a:t>
            </a:r>
            <a:r>
              <a:rPr lang="en-GB" baseline="0" dirty="0" smtClean="0"/>
              <a:t> you have a lot of containers. How do you find the container that contains the data point that you want. </a:t>
            </a:r>
          </a:p>
          <a:p>
            <a:r>
              <a:rPr lang="en-GB" baseline="0" dirty="0" smtClean="0"/>
              <a:t>For this exercise, we will be using a class as attribute identifier</a:t>
            </a:r>
          </a:p>
          <a:p>
            <a:endParaRPr lang="en-GB" baseline="0" dirty="0" smtClean="0"/>
          </a:p>
          <a:p>
            <a:endParaRPr lang="en-GB" baseline="0" dirty="0" smtClean="0"/>
          </a:p>
          <a:p>
            <a:r>
              <a:rPr lang="en-GB" baseline="0" dirty="0" smtClean="0"/>
              <a:t>Library – there are a lot of </a:t>
            </a:r>
            <a:r>
              <a:rPr lang="en-GB" baseline="0" dirty="0" err="1" smtClean="0"/>
              <a:t>ppl</a:t>
            </a:r>
            <a:r>
              <a:rPr lang="en-GB" baseline="0" dirty="0" smtClean="0"/>
              <a:t> developers out there that have created reusable libraries that simply things we commonly do. </a:t>
            </a:r>
          </a:p>
          <a:p>
            <a:r>
              <a:rPr lang="en-GB" baseline="0" dirty="0" smtClean="0"/>
              <a:t>Template that we can reuse for our coding. That have been predefined. For this programming, are importing two libraries. </a:t>
            </a:r>
          </a:p>
          <a:p>
            <a:endParaRPr lang="en-GB" baseline="0" dirty="0" smtClean="0"/>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191DF8CB-33FB-4884-A009-D7ED79AF914A}" type="slidenum">
              <a:rPr lang="en-SG" smtClean="0"/>
              <a:t>45</a:t>
            </a:fld>
            <a:endParaRPr lang="en-SG"/>
          </a:p>
        </p:txBody>
      </p:sp>
    </p:spTree>
    <p:extLst>
      <p:ext uri="{BB962C8B-B14F-4D97-AF65-F5344CB8AC3E}">
        <p14:creationId xmlns:p14="http://schemas.microsoft.com/office/powerpoint/2010/main" val="32924896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46</a:t>
            </a:fld>
            <a:endParaRPr lang="en-SG"/>
          </a:p>
        </p:txBody>
      </p:sp>
    </p:spTree>
    <p:extLst>
      <p:ext uri="{BB962C8B-B14F-4D97-AF65-F5344CB8AC3E}">
        <p14:creationId xmlns:p14="http://schemas.microsoft.com/office/powerpoint/2010/main" val="1709790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47</a:t>
            </a:fld>
            <a:endParaRPr lang="en-SG"/>
          </a:p>
        </p:txBody>
      </p:sp>
    </p:spTree>
    <p:extLst>
      <p:ext uri="{BB962C8B-B14F-4D97-AF65-F5344CB8AC3E}">
        <p14:creationId xmlns:p14="http://schemas.microsoft.com/office/powerpoint/2010/main" val="169079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48</a:t>
            </a:fld>
            <a:endParaRPr lang="en-SG"/>
          </a:p>
        </p:txBody>
      </p:sp>
    </p:spTree>
    <p:extLst>
      <p:ext uri="{BB962C8B-B14F-4D97-AF65-F5344CB8AC3E}">
        <p14:creationId xmlns:p14="http://schemas.microsoft.com/office/powerpoint/2010/main" val="1145462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 just going</a:t>
            </a:r>
            <a:r>
              <a:rPr lang="en-GB" baseline="0" dirty="0" smtClean="0"/>
              <a:t> to learn some basic tags</a:t>
            </a:r>
          </a:p>
          <a:p>
            <a:endParaRPr lang="en-GB" baseline="0" dirty="0" smtClean="0"/>
          </a:p>
          <a:p>
            <a:r>
              <a:rPr lang="en-GB" baseline="0" dirty="0" smtClean="0"/>
              <a:t>Built piecemeal</a:t>
            </a:r>
            <a:endParaRPr lang="en-GB" dirty="0"/>
          </a:p>
        </p:txBody>
      </p:sp>
      <p:sp>
        <p:nvSpPr>
          <p:cNvPr id="4" name="Slide Number Placeholder 3"/>
          <p:cNvSpPr>
            <a:spLocks noGrp="1"/>
          </p:cNvSpPr>
          <p:nvPr>
            <p:ph type="sldNum" sz="quarter" idx="10"/>
          </p:nvPr>
        </p:nvSpPr>
        <p:spPr/>
        <p:txBody>
          <a:bodyPr/>
          <a:lstStyle/>
          <a:p>
            <a:fld id="{BDC0A965-BA09-4F15-881A-CFA3C922CB28}" type="slidenum">
              <a:rPr lang="en-GB" smtClean="0"/>
              <a:t>50</a:t>
            </a:fld>
            <a:endParaRPr lang="en-GB"/>
          </a:p>
        </p:txBody>
      </p:sp>
    </p:spTree>
    <p:extLst>
      <p:ext uri="{BB962C8B-B14F-4D97-AF65-F5344CB8AC3E}">
        <p14:creationId xmlns:p14="http://schemas.microsoft.com/office/powerpoint/2010/main" val="3366054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51</a:t>
            </a:fld>
            <a:endParaRPr lang="en-SG"/>
          </a:p>
        </p:txBody>
      </p:sp>
    </p:spTree>
    <p:extLst>
      <p:ext uri="{BB962C8B-B14F-4D97-AF65-F5344CB8AC3E}">
        <p14:creationId xmlns:p14="http://schemas.microsoft.com/office/powerpoint/2010/main" val="15996450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52</a:t>
            </a:fld>
            <a:endParaRPr lang="en-SG"/>
          </a:p>
        </p:txBody>
      </p:sp>
    </p:spTree>
    <p:extLst>
      <p:ext uri="{BB962C8B-B14F-4D97-AF65-F5344CB8AC3E}">
        <p14:creationId xmlns:p14="http://schemas.microsoft.com/office/powerpoint/2010/main" val="3631090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54</a:t>
            </a:fld>
            <a:endParaRPr lang="en-SG"/>
          </a:p>
        </p:txBody>
      </p:sp>
    </p:spTree>
    <p:extLst>
      <p:ext uri="{BB962C8B-B14F-4D97-AF65-F5344CB8AC3E}">
        <p14:creationId xmlns:p14="http://schemas.microsoft.com/office/powerpoint/2010/main" val="12276468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55</a:t>
            </a:fld>
            <a:endParaRPr lang="en-SG"/>
          </a:p>
        </p:txBody>
      </p:sp>
    </p:spTree>
    <p:extLst>
      <p:ext uri="{BB962C8B-B14F-4D97-AF65-F5344CB8AC3E}">
        <p14:creationId xmlns:p14="http://schemas.microsoft.com/office/powerpoint/2010/main" val="2508059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91DF8CB-33FB-4884-A009-D7ED79AF914A}" type="slidenum">
              <a:rPr lang="en-SG" smtClean="0"/>
              <a:t>56</a:t>
            </a:fld>
            <a:endParaRPr lang="en-SG"/>
          </a:p>
        </p:txBody>
      </p:sp>
    </p:spTree>
    <p:extLst>
      <p:ext uri="{BB962C8B-B14F-4D97-AF65-F5344CB8AC3E}">
        <p14:creationId xmlns:p14="http://schemas.microsoft.com/office/powerpoint/2010/main" val="984249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6</a:t>
            </a:fld>
            <a:endParaRPr lang="en-US"/>
          </a:p>
        </p:txBody>
      </p:sp>
    </p:spTree>
    <p:extLst>
      <p:ext uri="{BB962C8B-B14F-4D97-AF65-F5344CB8AC3E}">
        <p14:creationId xmlns:p14="http://schemas.microsoft.com/office/powerpoint/2010/main" val="970626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300" dirty="0"/>
              <a:t>5 min - Opening vid </a:t>
            </a:r>
            <a:endParaRPr lang="en-SG" sz="1300" dirty="0"/>
          </a:p>
          <a:p>
            <a:pPr lvl="0"/>
            <a:r>
              <a:rPr lang="en-GB" sz="1300" dirty="0"/>
              <a:t>15 min: Intro &amp; context</a:t>
            </a:r>
            <a:endParaRPr lang="en-SG" sz="1300" dirty="0"/>
          </a:p>
          <a:p>
            <a:pPr lvl="0"/>
            <a:r>
              <a:rPr lang="en-GB" sz="1300" dirty="0"/>
              <a:t>40 min: Scratch</a:t>
            </a:r>
            <a:endParaRPr lang="en-SG" sz="1300" dirty="0"/>
          </a:p>
          <a:p>
            <a:pPr lvl="0"/>
            <a:r>
              <a:rPr lang="en-GB" sz="1300" dirty="0"/>
              <a:t>30 min: Python</a:t>
            </a:r>
          </a:p>
          <a:p>
            <a:pPr defTabSz="990478">
              <a:defRPr/>
            </a:pPr>
            <a:r>
              <a:rPr lang="en-GB" sz="1300" dirty="0"/>
              <a:t>5 min: </a:t>
            </a:r>
            <a:r>
              <a:rPr lang="en-SG" sz="1300" dirty="0"/>
              <a:t>Code &amp; Algorithms</a:t>
            </a:r>
          </a:p>
          <a:p>
            <a:pPr lvl="0"/>
            <a:r>
              <a:rPr lang="en-GB" sz="1300" dirty="0"/>
              <a:t>15 min: Use Cases x2</a:t>
            </a:r>
            <a:endParaRPr lang="en-SG" sz="1300" dirty="0"/>
          </a:p>
          <a:p>
            <a:pPr lvl="0"/>
            <a:r>
              <a:rPr lang="en-GB" sz="1300" dirty="0"/>
              <a:t>5 min: Wrap up</a:t>
            </a:r>
            <a:endParaRPr lang="en-SG" sz="1300" dirty="0"/>
          </a:p>
        </p:txBody>
      </p:sp>
      <p:sp>
        <p:nvSpPr>
          <p:cNvPr id="4" name="Slide Number Placeholder 3"/>
          <p:cNvSpPr>
            <a:spLocks noGrp="1"/>
          </p:cNvSpPr>
          <p:nvPr>
            <p:ph type="sldNum" sz="quarter" idx="10"/>
          </p:nvPr>
        </p:nvSpPr>
        <p:spPr/>
        <p:txBody>
          <a:bodyPr/>
          <a:lstStyle/>
          <a:p>
            <a:fld id="{191DF8CB-33FB-4884-A009-D7ED79AF914A}" type="slidenum">
              <a:rPr lang="en-SG" smtClean="0"/>
              <a:t>57</a:t>
            </a:fld>
            <a:endParaRPr lang="en-SG"/>
          </a:p>
        </p:txBody>
      </p:sp>
    </p:spTree>
    <p:extLst>
      <p:ext uri="{BB962C8B-B14F-4D97-AF65-F5344CB8AC3E}">
        <p14:creationId xmlns:p14="http://schemas.microsoft.com/office/powerpoint/2010/main" val="2621166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7E07C7-BBCD-49B0-8C67-32BF909F34F2}" type="slidenum">
              <a:rPr lang="en-US" smtClean="0"/>
              <a:t>7</a:t>
            </a:fld>
            <a:endParaRPr lang="en-US"/>
          </a:p>
        </p:txBody>
      </p:sp>
    </p:spTree>
    <p:extLst>
      <p:ext uri="{BB962C8B-B14F-4D97-AF65-F5344CB8AC3E}">
        <p14:creationId xmlns:p14="http://schemas.microsoft.com/office/powerpoint/2010/main" val="2482049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AutoNum type="arabicPeriod"/>
            </a:pPr>
            <a:r>
              <a:rPr lang="en-SG" sz="1300" baseline="0" dirty="0" smtClean="0"/>
              <a:t>Good morning Everyone. </a:t>
            </a:r>
          </a:p>
          <a:p>
            <a:pPr marL="342900" lvl="0" indent="-342900">
              <a:buAutoNum type="arabicPeriod"/>
            </a:pPr>
            <a:r>
              <a:rPr lang="en-SG" sz="1300" baseline="0" dirty="0" smtClean="0"/>
              <a:t>I am &lt;&gt; and I am &lt;&gt;.</a:t>
            </a:r>
          </a:p>
          <a:p>
            <a:pPr marL="342900" lvl="0" indent="-342900">
              <a:buAutoNum type="arabicPeriod"/>
            </a:pPr>
            <a:r>
              <a:rPr lang="en-SG" sz="1300" baseline="0" dirty="0" smtClean="0"/>
              <a:t>We are excited to be here with you and provide you a fun journey</a:t>
            </a:r>
          </a:p>
          <a:p>
            <a:pPr marL="342900" lvl="0" indent="-342900">
              <a:buAutoNum type="arabicPeriod"/>
            </a:pPr>
            <a:r>
              <a:rPr lang="en-SG" sz="1300" baseline="0" dirty="0" smtClean="0"/>
              <a:t>Some of you may be </a:t>
            </a:r>
          </a:p>
        </p:txBody>
      </p:sp>
      <p:sp>
        <p:nvSpPr>
          <p:cNvPr id="4" name="Slide Number Placeholder 3"/>
          <p:cNvSpPr>
            <a:spLocks noGrp="1"/>
          </p:cNvSpPr>
          <p:nvPr>
            <p:ph type="sldNum" sz="quarter" idx="10"/>
          </p:nvPr>
        </p:nvSpPr>
        <p:spPr/>
        <p:txBody>
          <a:bodyPr/>
          <a:lstStyle/>
          <a:p>
            <a:fld id="{191DF8CB-33FB-4884-A009-D7ED79AF914A}" type="slidenum">
              <a:rPr lang="en-SG" smtClean="0"/>
              <a:t>9</a:t>
            </a:fld>
            <a:endParaRPr lang="en-SG"/>
          </a:p>
        </p:txBody>
      </p:sp>
    </p:spTree>
    <p:extLst>
      <p:ext uri="{BB962C8B-B14F-4D97-AF65-F5344CB8AC3E}">
        <p14:creationId xmlns:p14="http://schemas.microsoft.com/office/powerpoint/2010/main" val="583731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RPA, automation, data</a:t>
            </a:r>
          </a:p>
          <a:p>
            <a:r>
              <a:rPr lang="en-US" dirty="0" smtClean="0"/>
              <a:t>Not to turn everyone into programmers – basic understanding, possibilities</a:t>
            </a:r>
          </a:p>
          <a:p>
            <a:r>
              <a:rPr lang="en-US" dirty="0" smtClean="0"/>
              <a:t>GIC use cases at the end</a:t>
            </a:r>
            <a:endParaRPr lang="en-SG" dirty="0"/>
          </a:p>
        </p:txBody>
      </p:sp>
      <p:sp>
        <p:nvSpPr>
          <p:cNvPr id="4" name="Slide Number Placeholder 3"/>
          <p:cNvSpPr>
            <a:spLocks noGrp="1"/>
          </p:cNvSpPr>
          <p:nvPr>
            <p:ph type="sldNum" sz="quarter" idx="10"/>
          </p:nvPr>
        </p:nvSpPr>
        <p:spPr/>
        <p:txBody>
          <a:bodyPr/>
          <a:lstStyle/>
          <a:p>
            <a:pPr defTabSz="990478">
              <a:defRPr/>
            </a:pPr>
            <a:fld id="{959478BD-D3BA-2045-AD99-A9F775F87DCA}" type="slidenum">
              <a:rPr lang="en-US">
                <a:solidFill>
                  <a:prstClr val="black"/>
                </a:solidFill>
                <a:latin typeface="Calibri" panose="020F0502020204030204"/>
              </a:rPr>
              <a:pPr defTabSz="990478">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505584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US" sz="1300" dirty="0"/>
              <a:t>Owner’s Mentality. </a:t>
            </a:r>
            <a:r>
              <a:rPr lang="en-US" sz="1300" dirty="0" err="1"/>
              <a:t>Agile’s</a:t>
            </a:r>
            <a:r>
              <a:rPr lang="en-US" sz="1300" dirty="0"/>
              <a:t> Project Owners</a:t>
            </a:r>
          </a:p>
          <a:p>
            <a:r>
              <a:rPr lang="en-US" sz="1300" dirty="0"/>
              <a:t>If someone wants to do renovation on your house, would you want to leave it with the person for 6 months? Or would you want to know exactly what the builder is going to change?</a:t>
            </a:r>
          </a:p>
        </p:txBody>
      </p:sp>
      <p:sp>
        <p:nvSpPr>
          <p:cNvPr id="4" name="Slide Number Placeholder 3"/>
          <p:cNvSpPr>
            <a:spLocks noGrp="1"/>
          </p:cNvSpPr>
          <p:nvPr>
            <p:ph type="sldNum" sz="quarter" idx="10"/>
          </p:nvPr>
        </p:nvSpPr>
        <p:spPr/>
        <p:txBody>
          <a:bodyPr/>
          <a:lstStyle/>
          <a:p>
            <a:pPr defTabSz="990478">
              <a:defRPr/>
            </a:pPr>
            <a:fld id="{959478BD-D3BA-2045-AD99-A9F775F87DCA}" type="slidenum">
              <a:rPr lang="en-US">
                <a:solidFill>
                  <a:prstClr val="black"/>
                </a:solidFill>
                <a:latin typeface="Calibri" panose="020F0502020204030204"/>
              </a:rPr>
              <a:pPr defTabSz="990478">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1597883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0463297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5C4C417-56D3-45AF-B4E6-E404FE9CE9E2}" type="datetime1">
              <a:rPr lang="en-SG" smtClean="0"/>
              <a:t>8/11/2017</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1289815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D1A8A83-9A5C-4E2F-AA3B-96F0367FFFB0}" type="datetime1">
              <a:rPr lang="en-SG" smtClean="0"/>
              <a:t>8/11/2017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3209202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CEFBEF-BAD7-44BB-944C-4EEDA5782B8B}" type="datetime1">
              <a:rPr lang="en-SG" smtClean="0"/>
              <a:t>8/11/2017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3536204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760B6DD-A5BC-4D3E-9954-CC8E35099420}" type="datetime1">
              <a:rPr lang="en-SG" smtClean="0"/>
              <a:t>8/11/2017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3972583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0CB59A2-FA96-46B4-A784-31BC18E50352}" type="datetime1">
              <a:rPr lang="en-SG" smtClean="0"/>
              <a:t>8/11/2017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40637769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F5E1935-1746-496C-ABFC-86D0696AF507}" type="datetime1">
              <a:rPr lang="en-SG" smtClean="0"/>
              <a:t>8/11/2017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280812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6054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0" y="2422"/>
            <a:ext cx="7886700" cy="603059"/>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847898"/>
            <a:ext cx="7886700" cy="5692945"/>
          </a:xfrm>
        </p:spPr>
        <p:txBody>
          <a:bodyPr/>
          <a:lstStyle>
            <a:lvl1pPr>
              <a:defRPr>
                <a:solidFill>
                  <a:schemeClr val="tx1">
                    <a:lumMod val="75000"/>
                    <a:lumOff val="25000"/>
                  </a:schemeClr>
                </a:solidFill>
                <a:latin typeface="Arial" panose="020B0604020202020204" pitchFamily="34" charset="0"/>
                <a:cs typeface="Arial" panose="020B0604020202020204" pitchFamily="34" charset="0"/>
              </a:defRPr>
            </a:lvl1pPr>
            <a:lvl2pPr>
              <a:defRPr>
                <a:solidFill>
                  <a:schemeClr val="tx1">
                    <a:lumMod val="75000"/>
                    <a:lumOff val="25000"/>
                  </a:schemeClr>
                </a:solidFill>
                <a:latin typeface="Arial" panose="020B0604020202020204" pitchFamily="34" charset="0"/>
                <a:cs typeface="Arial" panose="020B0604020202020204" pitchFamily="34" charset="0"/>
              </a:defRPr>
            </a:lvl2pPr>
            <a:lvl3pPr>
              <a:defRPr>
                <a:solidFill>
                  <a:schemeClr val="tx1">
                    <a:lumMod val="75000"/>
                    <a:lumOff val="25000"/>
                  </a:schemeClr>
                </a:solidFill>
                <a:latin typeface="Arial" panose="020B0604020202020204" pitchFamily="34" charset="0"/>
                <a:cs typeface="Arial" panose="020B0604020202020204" pitchFamily="34" charset="0"/>
              </a:defRPr>
            </a:lvl3pPr>
            <a:lvl4pPr>
              <a:defRPr>
                <a:solidFill>
                  <a:schemeClr val="tx1">
                    <a:lumMod val="75000"/>
                    <a:lumOff val="25000"/>
                  </a:schemeClr>
                </a:solidFill>
                <a:latin typeface="Arial" panose="020B0604020202020204" pitchFamily="34" charset="0"/>
                <a:cs typeface="Arial" panose="020B0604020202020204" pitchFamily="34" charset="0"/>
              </a:defRPr>
            </a:lvl4pPr>
            <a:lvl5pPr>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8E280B96-4AF0-40F9-BA3A-67D96AFD6FB3}" type="datetime1">
              <a:rPr lang="en-SG" smtClean="0"/>
              <a:pPr/>
              <a:t>8/11/2017</a:t>
            </a:fld>
            <a:endParaRPr lang="en-SG"/>
          </a:p>
        </p:txBody>
      </p:sp>
      <p:sp>
        <p:nvSpPr>
          <p:cNvPr id="5" name="Footer Placeholder 4"/>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6" name="Slide Number Placeholder 5"/>
          <p:cNvSpPr>
            <a:spLocks noGrp="1"/>
          </p:cNvSpPr>
          <p:nvPr>
            <p:ph type="sldNum" sz="quarter" idx="12"/>
          </p:nvPr>
        </p:nvSpPr>
        <p:spPr>
          <a:xfrm>
            <a:off x="7039429" y="120177"/>
            <a:ext cx="1970191" cy="365125"/>
          </a:xfrm>
        </p:spPr>
        <p:txBody>
          <a:bodyPr/>
          <a:lstStyle>
            <a:lvl1pPr>
              <a:defRPr>
                <a:solidFill>
                  <a:schemeClr val="bg1">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Tree>
    <p:extLst>
      <p:ext uri="{BB962C8B-B14F-4D97-AF65-F5344CB8AC3E}">
        <p14:creationId xmlns:p14="http://schemas.microsoft.com/office/powerpoint/2010/main" val="30582524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9144000" cy="6054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7661E995-7B4D-4B90-80AE-B4962E56205B}" type="datetime1">
              <a:rPr lang="en-SG" smtClean="0"/>
              <a:pPr/>
              <a:t>8/11/2017</a:t>
            </a:fld>
            <a:endParaRPr lang="en-SG"/>
          </a:p>
        </p:txBody>
      </p:sp>
      <p:sp>
        <p:nvSpPr>
          <p:cNvPr id="3" name="Footer Placeholder 2"/>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4" name="Slide Number Placeholder 3"/>
          <p:cNvSpPr>
            <a:spLocks noGrp="1"/>
          </p:cNvSpPr>
          <p:nvPr>
            <p:ph type="sldNum" sz="quarter" idx="12"/>
          </p:nvPr>
        </p:nvSpPr>
        <p:spPr>
          <a:xfrm>
            <a:off x="7097487" y="120177"/>
            <a:ext cx="1912134" cy="365125"/>
          </a:xfrm>
        </p:spPr>
        <p:txBody>
          <a:bodyPr/>
          <a:lstStyle>
            <a:lvl1pPr>
              <a:defRPr>
                <a:solidFill>
                  <a:schemeClr val="bg1">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
        <p:nvSpPr>
          <p:cNvPr id="7" name="Title 1"/>
          <p:cNvSpPr>
            <a:spLocks noGrp="1"/>
          </p:cNvSpPr>
          <p:nvPr>
            <p:ph type="title"/>
          </p:nvPr>
        </p:nvSpPr>
        <p:spPr>
          <a:xfrm>
            <a:off x="0" y="2422"/>
            <a:ext cx="7886700" cy="603059"/>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9870927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_LightBlue">
    <p:spTree>
      <p:nvGrpSpPr>
        <p:cNvPr id="1" name=""/>
        <p:cNvGrpSpPr/>
        <p:nvPr/>
      </p:nvGrpSpPr>
      <p:grpSpPr>
        <a:xfrm>
          <a:off x="0" y="0"/>
          <a:ext cx="0" cy="0"/>
          <a:chOff x="0" y="0"/>
          <a:chExt cx="0" cy="0"/>
        </a:xfrm>
      </p:grpSpPr>
      <p:sp>
        <p:nvSpPr>
          <p:cNvPr id="5" name="Rectangle 4"/>
          <p:cNvSpPr/>
          <p:nvPr userDrawn="1"/>
        </p:nvSpPr>
        <p:spPr>
          <a:xfrm>
            <a:off x="0" y="0"/>
            <a:ext cx="9144000" cy="60548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latin typeface="Arial" panose="020B0604020202020204" pitchFamily="34" charset="0"/>
              <a:cs typeface="Arial" panose="020B0604020202020204" pitchFamily="34" charset="0"/>
            </a:endParaRPr>
          </a:p>
        </p:txBody>
      </p:sp>
      <p:sp>
        <p:nvSpPr>
          <p:cNvPr id="2" name="Date Placeholder 1"/>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7661E995-7B4D-4B90-80AE-B4962E56205B}" type="datetime1">
              <a:rPr lang="en-SG" smtClean="0"/>
              <a:pPr/>
              <a:t>8/11/2017</a:t>
            </a:fld>
            <a:endParaRPr lang="en-SG"/>
          </a:p>
        </p:txBody>
      </p:sp>
      <p:sp>
        <p:nvSpPr>
          <p:cNvPr id="3" name="Footer Placeholder 2"/>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4" name="Slide Number Placeholder 3"/>
          <p:cNvSpPr>
            <a:spLocks noGrp="1"/>
          </p:cNvSpPr>
          <p:nvPr>
            <p:ph type="sldNum" sz="quarter" idx="12"/>
          </p:nvPr>
        </p:nvSpPr>
        <p:spPr>
          <a:xfrm>
            <a:off x="7097487" y="120177"/>
            <a:ext cx="1912134" cy="365125"/>
          </a:xfrm>
        </p:spPr>
        <p:txBody>
          <a:bodyPr/>
          <a:lstStyle>
            <a:lvl1pPr>
              <a:defRPr>
                <a:solidFill>
                  <a:schemeClr val="bg1">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
        <p:nvSpPr>
          <p:cNvPr id="7" name="Title 1"/>
          <p:cNvSpPr>
            <a:spLocks noGrp="1"/>
          </p:cNvSpPr>
          <p:nvPr>
            <p:ph type="title"/>
          </p:nvPr>
        </p:nvSpPr>
        <p:spPr>
          <a:xfrm>
            <a:off x="0" y="2422"/>
            <a:ext cx="7886700" cy="603059"/>
          </a:xfrm>
        </p:spPr>
        <p:txBody>
          <a:bodyPr>
            <a:noAutofit/>
          </a:bodyPr>
          <a:lstStyle>
            <a:lvl1pPr>
              <a:defRPr sz="3600" b="1">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124075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solidFill>
                  <a:srgbClr val="00B050"/>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tx1">
                    <a:lumMod val="75000"/>
                    <a:lumOff val="2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6900468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_Blue">
    <p:spTree>
      <p:nvGrpSpPr>
        <p:cNvPr id="1" name=""/>
        <p:cNvGrpSpPr/>
        <p:nvPr/>
      </p:nvGrpSpPr>
      <p:grpSpPr>
        <a:xfrm>
          <a:off x="0" y="0"/>
          <a:ext cx="0" cy="0"/>
          <a:chOff x="0" y="0"/>
          <a:chExt cx="0" cy="0"/>
        </a:xfrm>
      </p:grpSpPr>
      <p:sp>
        <p:nvSpPr>
          <p:cNvPr id="2" name="Title 1"/>
          <p:cNvSpPr>
            <a:spLocks noGrp="1"/>
          </p:cNvSpPr>
          <p:nvPr>
            <p:ph type="title"/>
          </p:nvPr>
        </p:nvSpPr>
        <p:spPr>
          <a:xfrm>
            <a:off x="0" y="2422"/>
            <a:ext cx="7886700" cy="603059"/>
          </a:xfrm>
        </p:spPr>
        <p:txBody>
          <a:bodyPr>
            <a:noAutofit/>
          </a:bodyPr>
          <a:lstStyle>
            <a:lvl1pPr>
              <a:defRPr sz="3600" b="1">
                <a:solidFill>
                  <a:srgbClr val="00B050"/>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28650" y="847898"/>
            <a:ext cx="7886700" cy="5692945"/>
          </a:xfrm>
        </p:spPr>
        <p:txBody>
          <a:bodyPr/>
          <a:lstStyle>
            <a:lvl1pPr>
              <a:defRPr>
                <a:solidFill>
                  <a:schemeClr val="tx1">
                    <a:lumMod val="75000"/>
                    <a:lumOff val="25000"/>
                  </a:schemeClr>
                </a:solidFill>
                <a:latin typeface="Arial" panose="020B0604020202020204" pitchFamily="34" charset="0"/>
                <a:cs typeface="Arial" panose="020B0604020202020204" pitchFamily="34" charset="0"/>
              </a:defRPr>
            </a:lvl1pPr>
            <a:lvl2pPr>
              <a:defRPr>
                <a:solidFill>
                  <a:schemeClr val="tx1">
                    <a:lumMod val="75000"/>
                    <a:lumOff val="25000"/>
                  </a:schemeClr>
                </a:solidFill>
                <a:latin typeface="Arial" panose="020B0604020202020204" pitchFamily="34" charset="0"/>
                <a:cs typeface="Arial" panose="020B0604020202020204" pitchFamily="34" charset="0"/>
              </a:defRPr>
            </a:lvl2pPr>
            <a:lvl3pPr>
              <a:defRPr>
                <a:solidFill>
                  <a:schemeClr val="tx1">
                    <a:lumMod val="75000"/>
                    <a:lumOff val="25000"/>
                  </a:schemeClr>
                </a:solidFill>
                <a:latin typeface="Arial" panose="020B0604020202020204" pitchFamily="34" charset="0"/>
                <a:cs typeface="Arial" panose="020B0604020202020204" pitchFamily="34" charset="0"/>
              </a:defRPr>
            </a:lvl3pPr>
            <a:lvl4pPr>
              <a:defRPr>
                <a:solidFill>
                  <a:schemeClr val="tx1">
                    <a:lumMod val="75000"/>
                    <a:lumOff val="25000"/>
                  </a:schemeClr>
                </a:solidFill>
                <a:latin typeface="Arial" panose="020B0604020202020204" pitchFamily="34" charset="0"/>
                <a:cs typeface="Arial" panose="020B0604020202020204" pitchFamily="34" charset="0"/>
              </a:defRPr>
            </a:lvl4pPr>
            <a:lvl5pPr>
              <a:defRPr>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8E280B96-4AF0-40F9-BA3A-67D96AFD6FB3}" type="datetime1">
              <a:rPr lang="en-SG" smtClean="0"/>
              <a:pPr/>
              <a:t>8/11/2017</a:t>
            </a:fld>
            <a:endParaRPr lang="en-SG"/>
          </a:p>
        </p:txBody>
      </p:sp>
      <p:sp>
        <p:nvSpPr>
          <p:cNvPr id="5" name="Footer Placeholder 4"/>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6" name="Slide Number Placeholder 5"/>
          <p:cNvSpPr>
            <a:spLocks noGrp="1"/>
          </p:cNvSpPr>
          <p:nvPr>
            <p:ph type="sldNum" sz="quarter" idx="12"/>
          </p:nvPr>
        </p:nvSpPr>
        <p:spPr>
          <a:xfrm>
            <a:off x="7039429" y="120177"/>
            <a:ext cx="1970191" cy="365125"/>
          </a:xfrm>
        </p:spPr>
        <p:txBody>
          <a:bodyPr/>
          <a:lstStyle>
            <a:lvl1pPr>
              <a:defRPr>
                <a:solidFill>
                  <a:schemeClr val="bg1">
                    <a:lumMod val="65000"/>
                    <a:alpha val="50000"/>
                  </a:schemeClr>
                </a:solidFill>
                <a:latin typeface="Arial Narrow" panose="020B0606020202030204" pitchFamily="34" charset="0"/>
                <a:cs typeface="Arial" panose="020B0604020202020204" pitchFamily="34" charset="0"/>
              </a:defRPr>
            </a:lvl1pPr>
          </a:lstStyle>
          <a:p>
            <a:r>
              <a:rPr lang="en-SG" dirty="0" smtClean="0"/>
              <a:t>Python</a:t>
            </a:r>
            <a:endParaRPr lang="en-SG" dirty="0"/>
          </a:p>
        </p:txBody>
      </p:sp>
    </p:spTree>
    <p:extLst>
      <p:ext uri="{BB962C8B-B14F-4D97-AF65-F5344CB8AC3E}">
        <p14:creationId xmlns:p14="http://schemas.microsoft.com/office/powerpoint/2010/main" val="263371861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fld id="{7661E995-7B4D-4B90-80AE-B4962E56205B}" type="datetime1">
              <a:rPr lang="en-SG" smtClean="0"/>
              <a:pPr/>
              <a:t>8/11/2017</a:t>
            </a:fld>
            <a:endParaRPr lang="en-SG"/>
          </a:p>
        </p:txBody>
      </p:sp>
      <p:sp>
        <p:nvSpPr>
          <p:cNvPr id="3" name="Footer Placeholder 2"/>
          <p:cNvSpPr>
            <a:spLocks noGrp="1"/>
          </p:cNvSpPr>
          <p:nvPr>
            <p:ph type="ftr" sz="quarter" idx="11"/>
          </p:nvPr>
        </p:nvSpPr>
        <p:spPr/>
        <p:txBody>
          <a:bodyPr/>
          <a:lstStyle>
            <a:lvl1pPr>
              <a:defRPr>
                <a:solidFill>
                  <a:schemeClr val="bg1">
                    <a:lumMod val="65000"/>
                  </a:schemeClr>
                </a:solidFill>
                <a:latin typeface="Arial" panose="020B0604020202020204" pitchFamily="34" charset="0"/>
                <a:cs typeface="Arial" panose="020B0604020202020204" pitchFamily="34" charset="0"/>
              </a:defRPr>
            </a:lvl1pPr>
          </a:lstStyle>
          <a:p>
            <a:endParaRPr lang="en-SG"/>
          </a:p>
        </p:txBody>
      </p:sp>
      <p:sp>
        <p:nvSpPr>
          <p:cNvPr id="4" name="Slide Number Placeholder 3"/>
          <p:cNvSpPr>
            <a:spLocks noGrp="1"/>
          </p:cNvSpPr>
          <p:nvPr>
            <p:ph type="sldNum" sz="quarter" idx="12"/>
          </p:nvPr>
        </p:nvSpPr>
        <p:spPr>
          <a:xfrm>
            <a:off x="7097487" y="120177"/>
            <a:ext cx="1912134" cy="365125"/>
          </a:xfrm>
        </p:spPr>
        <p:txBody>
          <a:bodyPr/>
          <a:lstStyle>
            <a:lvl1pPr>
              <a:defRPr>
                <a:solidFill>
                  <a:schemeClr val="bg1">
                    <a:lumMod val="65000"/>
                    <a:alpha val="50000"/>
                  </a:schemeClr>
                </a:solidFill>
                <a:latin typeface="Arial Narrow" panose="020B0606020202030204" pitchFamily="34" charset="0"/>
                <a:cs typeface="Arial" panose="020B0604020202020204" pitchFamily="34" charset="0"/>
              </a:defRPr>
            </a:lvl1pPr>
          </a:lstStyle>
          <a:p>
            <a:r>
              <a:rPr lang="en-SG" smtClean="0"/>
              <a:t>Python</a:t>
            </a:r>
            <a:endParaRPr lang="en-SG" dirty="0"/>
          </a:p>
        </p:txBody>
      </p:sp>
      <p:sp>
        <p:nvSpPr>
          <p:cNvPr id="7" name="Title 1"/>
          <p:cNvSpPr>
            <a:spLocks noGrp="1"/>
          </p:cNvSpPr>
          <p:nvPr>
            <p:ph type="title"/>
          </p:nvPr>
        </p:nvSpPr>
        <p:spPr>
          <a:xfrm>
            <a:off x="0" y="2422"/>
            <a:ext cx="7886700" cy="603059"/>
          </a:xfrm>
        </p:spPr>
        <p:txBody>
          <a:bodyPr>
            <a:noAutofit/>
          </a:bodyPr>
          <a:lstStyle>
            <a:lvl1pPr>
              <a:defRPr sz="3600" b="1">
                <a:solidFill>
                  <a:srgbClr val="00B050"/>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29094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172E4E-2D3D-4400-A3D4-F3DD2578AB44}" type="datetime1">
              <a:rPr lang="en-SG" smtClean="0"/>
              <a:t>8/11/2017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4080828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834DFE3-8E62-48BF-BDF2-AC4841B760AF}" type="datetime1">
              <a:rPr lang="en-SG" smtClean="0"/>
              <a:t>8/11/2017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5A45A868-1959-4AFC-8B73-586BE1BEEA10}" type="slidenum">
              <a:rPr lang="en-SG" smtClean="0"/>
              <a:t>‹#›</a:t>
            </a:fld>
            <a:endParaRPr lang="en-SG"/>
          </a:p>
        </p:txBody>
      </p:sp>
    </p:spTree>
    <p:extLst>
      <p:ext uri="{BB962C8B-B14F-4D97-AF65-F5344CB8AC3E}">
        <p14:creationId xmlns:p14="http://schemas.microsoft.com/office/powerpoint/2010/main" val="922187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1" y="0"/>
            <a:ext cx="9144001" cy="60548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Placeholder 1"/>
          <p:cNvSpPr>
            <a:spLocks noGrp="1"/>
          </p:cNvSpPr>
          <p:nvPr>
            <p:ph type="title"/>
          </p:nvPr>
        </p:nvSpPr>
        <p:spPr>
          <a:xfrm>
            <a:off x="628650" y="724930"/>
            <a:ext cx="7886700" cy="96575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71521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75CFCD-90AF-43E3-816F-E3EA9F4D8C99}" type="datetime1">
              <a:rPr lang="en-SG" smtClean="0"/>
              <a:t>8/11/2017</a:t>
            </a:fld>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dirty="0"/>
          </a:p>
        </p:txBody>
      </p:sp>
      <p:sp>
        <p:nvSpPr>
          <p:cNvPr id="6" name="Slide Number Placeholder 5"/>
          <p:cNvSpPr>
            <a:spLocks noGrp="1"/>
          </p:cNvSpPr>
          <p:nvPr>
            <p:ph type="sldNum" sz="quarter" idx="4"/>
          </p:nvPr>
        </p:nvSpPr>
        <p:spPr>
          <a:xfrm>
            <a:off x="8122508" y="120177"/>
            <a:ext cx="887112" cy="365125"/>
          </a:xfrm>
          <a:prstGeom prst="rect">
            <a:avLst/>
          </a:prstGeom>
        </p:spPr>
        <p:txBody>
          <a:bodyPr vert="horz" lIns="91440" tIns="45720" rIns="91440" bIns="45720" rtlCol="0" anchor="ctr"/>
          <a:lstStyle>
            <a:lvl1pPr algn="r">
              <a:defRPr sz="2000">
                <a:solidFill>
                  <a:schemeClr val="tx1"/>
                </a:solidFill>
                <a:latin typeface="Segoe UI Semilight" panose="020B0402040204020203" pitchFamily="34" charset="0"/>
                <a:cs typeface="Segoe UI Semilight" panose="020B0402040204020203" pitchFamily="34" charset="0"/>
              </a:defRPr>
            </a:lvl1pPr>
          </a:lstStyle>
          <a:p>
            <a:fld id="{5A45A868-1959-4AFC-8B73-586BE1BEEA10}" type="slidenum">
              <a:rPr lang="en-SG" smtClean="0"/>
              <a:pPr/>
              <a:t>‹#›</a:t>
            </a:fld>
            <a:r>
              <a:rPr lang="en-SG" dirty="0" smtClean="0"/>
              <a:t>/50</a:t>
            </a:r>
            <a:endParaRPr lang="en-SG" dirty="0"/>
          </a:p>
        </p:txBody>
      </p:sp>
      <p:sp>
        <p:nvSpPr>
          <p:cNvPr id="7" name="TextBox 6"/>
          <p:cNvSpPr txBox="1"/>
          <p:nvPr userDrawn="1"/>
        </p:nvSpPr>
        <p:spPr>
          <a:xfrm>
            <a:off x="73882" y="102684"/>
            <a:ext cx="3402227" cy="400110"/>
          </a:xfrm>
          <a:prstGeom prst="rect">
            <a:avLst/>
          </a:prstGeom>
          <a:noFill/>
        </p:spPr>
        <p:txBody>
          <a:bodyPr wrap="square" rtlCol="0">
            <a:spAutoFit/>
          </a:bodyPr>
          <a:lstStyle/>
          <a:p>
            <a:r>
              <a:rPr lang="en-US" sz="2000" dirty="0" smtClean="0">
                <a:latin typeface="Segoe UI Semilight" panose="020B0402040204020203" pitchFamily="34" charset="0"/>
                <a:cs typeface="Segoe UI Semilight" panose="020B0402040204020203" pitchFamily="34" charset="0"/>
              </a:rPr>
              <a:t>Intro to Coding 2017</a:t>
            </a:r>
            <a:endParaRPr lang="en-SG" sz="20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0460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708" r:id="rId4"/>
    <p:sldLayoutId id="2147483709" r:id="rId5"/>
    <p:sldLayoutId id="2147483712" r:id="rId6"/>
    <p:sldLayoutId id="2147483710" r:id="rId7"/>
    <p:sldLayoutId id="2147483663" r:id="rId8"/>
    <p:sldLayoutId id="2147483664" r:id="rId9"/>
    <p:sldLayoutId id="2147483665" r:id="rId10"/>
    <p:sldLayoutId id="2147483666" r:id="rId11"/>
    <p:sldLayoutId id="2147483668" r:id="rId12"/>
    <p:sldLayoutId id="2147483669" r:id="rId13"/>
    <p:sldLayoutId id="2147483670" r:id="rId14"/>
    <p:sldLayoutId id="214748367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nKIu9yen5nc" TargetMode="External"/><Relationship Id="rId5" Type="http://schemas.openxmlformats.org/officeDocument/2006/relationships/image" Target="../media/image3.jpeg"/><Relationship Id="rId4" Type="http://schemas.openxmlformats.org/officeDocument/2006/relationships/hyperlink" Target="https://www.youtube.com/watch?v=nKIu9yen5nc"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rebot.chat/index.html"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3.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0" y="0"/>
            <a:ext cx="9163050" cy="6858000"/>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607343"/>
            <a:ext cx="9163050" cy="3777457"/>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95300" y="1059259"/>
            <a:ext cx="5016500" cy="3777457"/>
          </a:xfrm>
        </p:spPr>
        <p:txBody>
          <a:bodyPr>
            <a:normAutofit/>
          </a:bodyPr>
          <a:lstStyle/>
          <a:p>
            <a:pPr algn="l"/>
            <a:r>
              <a:rPr lang="en-SG" sz="6600" dirty="0" smtClean="0">
                <a:solidFill>
                  <a:schemeClr val="bg1"/>
                </a:solidFill>
                <a:latin typeface="Arial Black" panose="020B0A04020102020204" pitchFamily="34" charset="0"/>
              </a:rPr>
              <a:t>Code Challenge</a:t>
            </a:r>
            <a:r>
              <a:rPr lang="en-SG" sz="4800" dirty="0" smtClean="0">
                <a:solidFill>
                  <a:schemeClr val="bg1"/>
                </a:solidFill>
                <a:latin typeface="Arial Black" panose="020B0A04020102020204" pitchFamily="34" charset="0"/>
              </a:rPr>
              <a:t/>
            </a:r>
            <a:br>
              <a:rPr lang="en-SG" sz="4800" dirty="0" smtClean="0">
                <a:solidFill>
                  <a:schemeClr val="bg1"/>
                </a:solidFill>
                <a:latin typeface="Arial Black" panose="020B0A04020102020204" pitchFamily="34" charset="0"/>
              </a:rPr>
            </a:br>
            <a:r>
              <a:rPr lang="en-SG" sz="3600" dirty="0" smtClean="0">
                <a:solidFill>
                  <a:schemeClr val="bg1"/>
                </a:solidFill>
                <a:latin typeface="Arial Black" panose="020B0A04020102020204" pitchFamily="34" charset="0"/>
              </a:rPr>
              <a:t/>
            </a:r>
            <a:br>
              <a:rPr lang="en-SG" sz="3600" dirty="0" smtClean="0">
                <a:solidFill>
                  <a:schemeClr val="bg1"/>
                </a:solidFill>
                <a:latin typeface="Arial Black" panose="020B0A04020102020204" pitchFamily="34" charset="0"/>
              </a:rPr>
            </a:br>
            <a:r>
              <a:rPr lang="en-SG" sz="2400" dirty="0" smtClean="0">
                <a:solidFill>
                  <a:schemeClr val="bg1"/>
                </a:solidFill>
              </a:rPr>
              <a:t>GIC ISPVMF Global Retreat 2017</a:t>
            </a:r>
            <a:endParaRPr lang="en-US" sz="3600" dirty="0">
              <a:solidFill>
                <a:schemeClr val="bg1"/>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377" y="228600"/>
            <a:ext cx="5235574" cy="5235574"/>
          </a:xfrm>
          <a:prstGeom prst="rect">
            <a:avLst/>
          </a:prstGeom>
        </p:spPr>
      </p:pic>
    </p:spTree>
    <p:extLst>
      <p:ext uri="{BB962C8B-B14F-4D97-AF65-F5344CB8AC3E}">
        <p14:creationId xmlns:p14="http://schemas.microsoft.com/office/powerpoint/2010/main" val="18630361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21507" b="20699"/>
          <a:stretch/>
        </p:blipFill>
        <p:spPr>
          <a:xfrm>
            <a:off x="-1" y="567519"/>
            <a:ext cx="9123480" cy="394141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667" y="4729893"/>
            <a:ext cx="2501733" cy="1408102"/>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22064" b="21222"/>
          <a:stretch/>
        </p:blipFill>
        <p:spPr>
          <a:xfrm>
            <a:off x="5961396" y="4869491"/>
            <a:ext cx="2765619" cy="156850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6711" y="4934807"/>
            <a:ext cx="3027374" cy="1303190"/>
          </a:xfrm>
          <a:prstGeom prst="rect">
            <a:avLst/>
          </a:prstGeom>
        </p:spPr>
      </p:pic>
      <p:sp>
        <p:nvSpPr>
          <p:cNvPr id="2" name="Title 1"/>
          <p:cNvSpPr>
            <a:spLocks noGrp="1"/>
          </p:cNvSpPr>
          <p:nvPr>
            <p:ph type="title"/>
          </p:nvPr>
        </p:nvSpPr>
        <p:spPr/>
        <p:txBody>
          <a:bodyPr/>
          <a:lstStyle/>
          <a:p>
            <a:endParaRPr lang="en-GB"/>
          </a:p>
        </p:txBody>
      </p:sp>
    </p:spTree>
    <p:custDataLst>
      <p:tags r:id="rId1"/>
    </p:custDataLst>
    <p:extLst>
      <p:ext uri="{BB962C8B-B14F-4D97-AF65-F5344CB8AC3E}">
        <p14:creationId xmlns:p14="http://schemas.microsoft.com/office/powerpoint/2010/main" val="3986175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3103" t="10786" r="11897" b="4944"/>
          <a:stretch/>
        </p:blipFill>
        <p:spPr>
          <a:xfrm>
            <a:off x="0" y="0"/>
            <a:ext cx="9144000" cy="6858000"/>
          </a:xfrm>
          <a:prstGeom prst="rect">
            <a:avLst/>
          </a:prstGeom>
        </p:spPr>
      </p:pic>
    </p:spTree>
    <p:custDataLst>
      <p:tags r:id="rId1"/>
    </p:custDataLst>
    <p:extLst>
      <p:ext uri="{BB962C8B-B14F-4D97-AF65-F5344CB8AC3E}">
        <p14:creationId xmlns:p14="http://schemas.microsoft.com/office/powerpoint/2010/main" val="21965175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SG" dirty="0" smtClean="0"/>
              <a:t>Stop. Think of Logical Blocks</a:t>
            </a:r>
            <a:endParaRPr lang="en-SG" dirty="0"/>
          </a:p>
        </p:txBody>
      </p:sp>
      <p:sp>
        <p:nvSpPr>
          <p:cNvPr id="3" name="Content Placeholder 2"/>
          <p:cNvSpPr>
            <a:spLocks noGrp="1"/>
          </p:cNvSpPr>
          <p:nvPr>
            <p:ph idx="1"/>
          </p:nvPr>
        </p:nvSpPr>
        <p:spPr/>
        <p:txBody>
          <a:bodyPr>
            <a:normAutofit/>
          </a:bodyPr>
          <a:lstStyle/>
          <a:p>
            <a:pPr marL="0" indent="0">
              <a:buNone/>
            </a:pPr>
            <a:r>
              <a:rPr lang="en-SG" sz="4000" dirty="0" smtClean="0"/>
              <a:t>Let’s get a computer to do things.</a:t>
            </a:r>
          </a:p>
          <a:p>
            <a:pPr marL="0" indent="0">
              <a:buNone/>
            </a:pPr>
            <a:r>
              <a:rPr lang="en-SG" sz="4400" dirty="0" smtClean="0"/>
              <a:t>But,</a:t>
            </a:r>
          </a:p>
          <a:p>
            <a:r>
              <a:rPr lang="en-SG" dirty="0" smtClean="0"/>
              <a:t>The machine is a fast worker but very stupid</a:t>
            </a:r>
          </a:p>
          <a:p>
            <a:pPr lvl="1"/>
            <a:r>
              <a:rPr lang="en-SG" dirty="0" smtClean="0"/>
              <a:t>“Please, make me a sandwich!”</a:t>
            </a:r>
          </a:p>
          <a:p>
            <a:pPr lvl="1"/>
            <a:r>
              <a:rPr lang="en-SG" dirty="0" smtClean="0"/>
              <a:t>Will this work?</a:t>
            </a:r>
          </a:p>
          <a:p>
            <a:pPr marL="685800" lvl="2" indent="0">
              <a:buNone/>
            </a:pPr>
            <a:r>
              <a:rPr lang="en-SG" dirty="0"/>
              <a:t>	</a:t>
            </a:r>
            <a:r>
              <a:rPr lang="en-SG" dirty="0" smtClean="0"/>
              <a:t>Step 1: Take a slice of bread, put it on the board</a:t>
            </a:r>
          </a:p>
          <a:p>
            <a:pPr marL="685800" lvl="2" indent="0">
              <a:buNone/>
            </a:pPr>
            <a:r>
              <a:rPr lang="en-SG" dirty="0" smtClean="0"/>
              <a:t>	Step 2: Apply a 1mm layer of butter on the bread</a:t>
            </a:r>
          </a:p>
          <a:p>
            <a:pPr marL="685800" lvl="2" indent="0">
              <a:buNone/>
            </a:pPr>
            <a:r>
              <a:rPr lang="en-SG" dirty="0" smtClean="0"/>
              <a:t>	Step 3: Take a slice of ham, put it on the bread</a:t>
            </a:r>
          </a:p>
          <a:p>
            <a:pPr lvl="1"/>
            <a:r>
              <a:rPr lang="en-SG" dirty="0" smtClean="0"/>
              <a:t>Probably closer to this,</a:t>
            </a:r>
          </a:p>
          <a:p>
            <a:pPr marL="685800" lvl="2" indent="0">
              <a:buNone/>
            </a:pPr>
            <a:r>
              <a:rPr lang="en-SG" dirty="0" smtClean="0"/>
              <a:t>	Step 1: Move arm to coordinates (49, 50, 0) with power 1W</a:t>
            </a:r>
          </a:p>
          <a:p>
            <a:pPr marL="685800" lvl="2" indent="0">
              <a:buNone/>
            </a:pPr>
            <a:r>
              <a:rPr lang="en-SG" dirty="0" smtClean="0"/>
              <a:t>	Step 2: Move arm down to (49, 50, -40) with power 1W</a:t>
            </a:r>
          </a:p>
          <a:p>
            <a:pPr marL="685800" lvl="2" indent="0">
              <a:buNone/>
            </a:pPr>
            <a:r>
              <a:rPr lang="en-SG" dirty="0" smtClean="0"/>
              <a:t>	Step 3: Tighten fingers with power 2W</a:t>
            </a:r>
          </a:p>
        </p:txBody>
      </p:sp>
      <p:sp>
        <p:nvSpPr>
          <p:cNvPr id="4" name="Slide Number Placeholder 3"/>
          <p:cNvSpPr>
            <a:spLocks noGrp="1"/>
          </p:cNvSpPr>
          <p:nvPr>
            <p:ph type="sldNum" sz="quarter" idx="12"/>
          </p:nvPr>
        </p:nvSpPr>
        <p:spPr/>
        <p:txBody>
          <a:bodyPr/>
          <a:lstStyle/>
          <a:p>
            <a:r>
              <a:rPr lang="en-SG" dirty="0" smtClean="0"/>
              <a:t>Introduction</a:t>
            </a:r>
            <a:endParaRPr lang="en-SG" dirty="0"/>
          </a:p>
        </p:txBody>
      </p:sp>
    </p:spTree>
    <p:extLst>
      <p:ext uri="{BB962C8B-B14F-4D97-AF65-F5344CB8AC3E}">
        <p14:creationId xmlns:p14="http://schemas.microsoft.com/office/powerpoint/2010/main" val="2464191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Python?</a:t>
            </a:r>
            <a:endParaRPr lang="en-SG" dirty="0"/>
          </a:p>
        </p:txBody>
      </p:sp>
      <p:sp>
        <p:nvSpPr>
          <p:cNvPr id="6" name="Text Placeholder 5"/>
          <p:cNvSpPr>
            <a:spLocks noGrp="1"/>
          </p:cNvSpPr>
          <p:nvPr>
            <p:ph type="subTitle" idx="1"/>
          </p:nvPr>
        </p:nvSpPr>
        <p:spPr/>
        <p:txBody>
          <a:bodyPr/>
          <a:lstStyle/>
          <a:p>
            <a:r>
              <a:rPr lang="en-US" dirty="0" smtClean="0"/>
              <a:t>Uh.. Eating a snake?</a:t>
            </a:r>
            <a:endParaRPr lang="en-SG"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45 minutes</a:t>
            </a:r>
            <a:endParaRPr lang="en-GB" dirty="0">
              <a:solidFill>
                <a:schemeClr val="bg1"/>
              </a:solidFill>
            </a:endParaRPr>
          </a:p>
        </p:txBody>
      </p:sp>
    </p:spTree>
    <p:extLst>
      <p:ext uri="{BB962C8B-B14F-4D97-AF65-F5344CB8AC3E}">
        <p14:creationId xmlns:p14="http://schemas.microsoft.com/office/powerpoint/2010/main" val="37447455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a:t>
            </a:r>
            <a:r>
              <a:rPr lang="en-GB" dirty="0"/>
              <a:t>E</a:t>
            </a:r>
            <a:r>
              <a:rPr lang="en-GB" dirty="0" smtClean="0"/>
              <a:t>xactly is Python?</a:t>
            </a:r>
            <a:endParaRPr lang="en-GB" dirty="0"/>
          </a:p>
        </p:txBody>
      </p:sp>
      <p:sp>
        <p:nvSpPr>
          <p:cNvPr id="3" name="Content Placeholder 2"/>
          <p:cNvSpPr>
            <a:spLocks noGrp="1"/>
          </p:cNvSpPr>
          <p:nvPr>
            <p:ph idx="1"/>
          </p:nvPr>
        </p:nvSpPr>
        <p:spPr/>
        <p:txBody>
          <a:bodyPr/>
          <a:lstStyle/>
          <a:p>
            <a:r>
              <a:rPr lang="en-GB" dirty="0" smtClean="0"/>
              <a:t>Considered a Fourth Generation Language </a:t>
            </a:r>
          </a:p>
          <a:p>
            <a:r>
              <a:rPr lang="en-GB" dirty="0" smtClean="0"/>
              <a:t>Simple &amp; mighty for mathematical libraries</a:t>
            </a:r>
          </a:p>
          <a:p>
            <a:r>
              <a:rPr lang="en-GB" dirty="0" smtClean="0"/>
              <a:t>Relatively “natural” to read</a:t>
            </a:r>
          </a:p>
        </p:txBody>
      </p:sp>
      <p:sp>
        <p:nvSpPr>
          <p:cNvPr id="4" name="Slide Number Placeholder 3"/>
          <p:cNvSpPr>
            <a:spLocks noGrp="1"/>
          </p:cNvSpPr>
          <p:nvPr>
            <p:ph type="sldNum" sz="quarter" idx="12"/>
          </p:nvPr>
        </p:nvSpPr>
        <p:spPr/>
        <p:txBody>
          <a:bodyPr/>
          <a:lstStyle/>
          <a:p>
            <a:r>
              <a:rPr lang="en-SG" dirty="0" smtClean="0"/>
              <a:t>01 Python</a:t>
            </a:r>
            <a:endParaRPr lang="en-SG" dirty="0"/>
          </a:p>
        </p:txBody>
      </p:sp>
      <p:grpSp>
        <p:nvGrpSpPr>
          <p:cNvPr id="10" name="Group 9"/>
          <p:cNvGrpSpPr/>
          <p:nvPr/>
        </p:nvGrpSpPr>
        <p:grpSpPr>
          <a:xfrm>
            <a:off x="753696" y="2406869"/>
            <a:ext cx="7761654" cy="4268910"/>
            <a:chOff x="753696" y="2406869"/>
            <a:chExt cx="7761654" cy="426891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696" y="2406869"/>
              <a:ext cx="7761654" cy="426891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6671" t="83181" r="2224" b="9160"/>
            <a:stretch/>
          </p:blipFill>
          <p:spPr>
            <a:xfrm>
              <a:off x="7480903" y="5587420"/>
              <a:ext cx="861945" cy="550621"/>
            </a:xfrm>
            <a:prstGeom prst="rect">
              <a:avLst/>
            </a:prstGeom>
          </p:spPr>
        </p:pic>
      </p:grpSp>
      <p:sp>
        <p:nvSpPr>
          <p:cNvPr id="7" name="TextBox 6"/>
          <p:cNvSpPr txBox="1"/>
          <p:nvPr/>
        </p:nvSpPr>
        <p:spPr>
          <a:xfrm>
            <a:off x="7396381" y="5605346"/>
            <a:ext cx="1030988" cy="400109"/>
          </a:xfrm>
          <a:prstGeom prst="rect">
            <a:avLst/>
          </a:prstGeom>
          <a:noFill/>
        </p:spPr>
        <p:txBody>
          <a:bodyPr wrap="none" rtlCol="0">
            <a:spAutoFit/>
          </a:bodyPr>
          <a:lstStyle/>
          <a:p>
            <a:pPr algn="ctr"/>
            <a:r>
              <a:rPr lang="en-GB" sz="2000" b="1" dirty="0" smtClean="0">
                <a:solidFill>
                  <a:srgbClr val="00B050"/>
                </a:solidFill>
              </a:rPr>
              <a:t>Python!</a:t>
            </a:r>
            <a:endParaRPr lang="en-GB" sz="2000" b="1" dirty="0">
              <a:solidFill>
                <a:srgbClr val="00B050"/>
              </a:solidFill>
            </a:endParaRPr>
          </a:p>
        </p:txBody>
      </p:sp>
    </p:spTree>
    <p:extLst>
      <p:ext uri="{BB962C8B-B14F-4D97-AF65-F5344CB8AC3E}">
        <p14:creationId xmlns:p14="http://schemas.microsoft.com/office/powerpoint/2010/main" val="3736348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4" name="Slide Number Placeholder 3"/>
          <p:cNvSpPr>
            <a:spLocks noGrp="1"/>
          </p:cNvSpPr>
          <p:nvPr>
            <p:ph type="sldNum" sz="quarter" idx="12"/>
          </p:nvPr>
        </p:nvSpPr>
        <p:spPr/>
        <p:txBody>
          <a:bodyPr/>
          <a:lstStyle/>
          <a:p>
            <a:r>
              <a:rPr lang="en-SG" smtClean="0"/>
              <a:t>Python</a:t>
            </a:r>
            <a:endParaRPr lang="en-SG" dirty="0"/>
          </a:p>
        </p:txBody>
      </p:sp>
      <p:grpSp>
        <p:nvGrpSpPr>
          <p:cNvPr id="12" name="Group 11"/>
          <p:cNvGrpSpPr/>
          <p:nvPr/>
        </p:nvGrpSpPr>
        <p:grpSpPr>
          <a:xfrm>
            <a:off x="-58994" y="1"/>
            <a:ext cx="9202994" cy="6872748"/>
            <a:chOff x="-58994" y="1"/>
            <a:chExt cx="9202994" cy="6872748"/>
          </a:xfrm>
        </p:grpSpPr>
        <p:pic>
          <p:nvPicPr>
            <p:cNvPr id="5" name="Picture 4"/>
            <p:cNvPicPr>
              <a:picLocks noChangeAspect="1"/>
            </p:cNvPicPr>
            <p:nvPr/>
          </p:nvPicPr>
          <p:blipFill rotWithShape="1">
            <a:blip r:embed="rId3"/>
            <a:srcRect l="16360" r="15324" b="7143"/>
            <a:stretch/>
          </p:blipFill>
          <p:spPr>
            <a:xfrm>
              <a:off x="-58994" y="1"/>
              <a:ext cx="9202994" cy="6872748"/>
            </a:xfrm>
            <a:prstGeom prst="rect">
              <a:avLst/>
            </a:prstGeom>
          </p:spPr>
        </p:pic>
        <p:pic>
          <p:nvPicPr>
            <p:cNvPr id="11" name="Picture 10"/>
            <p:cNvPicPr>
              <a:picLocks noChangeAspect="1"/>
            </p:cNvPicPr>
            <p:nvPr/>
          </p:nvPicPr>
          <p:blipFill rotWithShape="1">
            <a:blip r:embed="rId3"/>
            <a:srcRect l="16360" t="4340" r="42275" b="72730"/>
            <a:stretch/>
          </p:blipFill>
          <p:spPr>
            <a:xfrm>
              <a:off x="-57150" y="3861083"/>
              <a:ext cx="5572461" cy="1697152"/>
            </a:xfrm>
            <a:prstGeom prst="rect">
              <a:avLst/>
            </a:prstGeom>
          </p:spPr>
        </p:pic>
        <p:pic>
          <p:nvPicPr>
            <p:cNvPr id="10" name="Picture 9"/>
            <p:cNvPicPr>
              <a:picLocks noChangeAspect="1"/>
            </p:cNvPicPr>
            <p:nvPr/>
          </p:nvPicPr>
          <p:blipFill rotWithShape="1">
            <a:blip r:embed="rId3"/>
            <a:srcRect l="16360" t="24243" r="42275" b="32870"/>
            <a:stretch/>
          </p:blipFill>
          <p:spPr>
            <a:xfrm>
              <a:off x="-58994" y="1083161"/>
              <a:ext cx="5572461" cy="3174218"/>
            </a:xfrm>
            <a:prstGeom prst="rect">
              <a:avLst/>
            </a:prstGeom>
          </p:spPr>
        </p:pic>
      </p:grpSp>
      <p:sp>
        <p:nvSpPr>
          <p:cNvPr id="7" name="Rectangle 6"/>
          <p:cNvSpPr/>
          <p:nvPr/>
        </p:nvSpPr>
        <p:spPr>
          <a:xfrm>
            <a:off x="200754" y="4356383"/>
            <a:ext cx="5207938" cy="152400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smtClean="0"/>
              <a:t>Visit </a:t>
            </a:r>
            <a:r>
              <a:rPr lang="en-GB" sz="5400" dirty="0" err="1" smtClean="0"/>
              <a:t>Rebot.Chat</a:t>
            </a:r>
            <a:endParaRPr lang="en-GB" sz="5400" dirty="0" smtClean="0"/>
          </a:p>
          <a:p>
            <a:pPr algn="ctr"/>
            <a:r>
              <a:rPr lang="en-GB" sz="2400" i="1" dirty="0" smtClean="0">
                <a:latin typeface="Arial Narrow" panose="020B0606020202030204" pitchFamily="34" charset="0"/>
              </a:rPr>
              <a:t>Type </a:t>
            </a:r>
            <a:r>
              <a:rPr lang="en-GB" sz="2400" i="1" dirty="0" err="1" smtClean="0">
                <a:latin typeface="Arial Narrow" panose="020B0606020202030204" pitchFamily="34" charset="0"/>
              </a:rPr>
              <a:t>rebot.chat</a:t>
            </a:r>
            <a:r>
              <a:rPr lang="en-GB" sz="2400" i="1" dirty="0" smtClean="0">
                <a:latin typeface="Arial Narrow" panose="020B0606020202030204" pitchFamily="34" charset="0"/>
              </a:rPr>
              <a:t> in your web browser</a:t>
            </a:r>
            <a:endParaRPr lang="en-GB" sz="2400" i="1" dirty="0">
              <a:latin typeface="Arial Narrow" panose="020B0606020202030204" pitchFamily="34" charset="0"/>
            </a:endParaRPr>
          </a:p>
        </p:txBody>
      </p:sp>
    </p:spTree>
    <p:extLst>
      <p:ext uri="{BB962C8B-B14F-4D97-AF65-F5344CB8AC3E}">
        <p14:creationId xmlns:p14="http://schemas.microsoft.com/office/powerpoint/2010/main" val="4089061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8" name="Picture 8" descr="Image result for po kungfu panda transparent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8" y="1827527"/>
            <a:ext cx="1530352" cy="2142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0180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57" b="225"/>
          <a:stretch/>
        </p:blipFill>
        <p:spPr>
          <a:xfrm>
            <a:off x="-8782" y="603057"/>
            <a:ext cx="9152782" cy="6254943"/>
          </a:xfrm>
          <a:prstGeom prst="rect">
            <a:avLst/>
          </a:prstGeom>
        </p:spPr>
      </p:pic>
      <p:sp>
        <p:nvSpPr>
          <p:cNvPr id="4" name="Slide Number Placeholder 3"/>
          <p:cNvSpPr>
            <a:spLocks noGrp="1"/>
          </p:cNvSpPr>
          <p:nvPr>
            <p:ph type="sldNum" sz="quarter" idx="12"/>
          </p:nvPr>
        </p:nvSpPr>
        <p:spPr/>
        <p:txBody>
          <a:bodyPr/>
          <a:lstStyle/>
          <a:p>
            <a:r>
              <a:rPr lang="en-SG" dirty="0"/>
              <a:t>01 Python</a:t>
            </a:r>
          </a:p>
        </p:txBody>
      </p:sp>
      <p:sp>
        <p:nvSpPr>
          <p:cNvPr id="2" name="Title 1"/>
          <p:cNvSpPr>
            <a:spLocks noGrp="1"/>
          </p:cNvSpPr>
          <p:nvPr>
            <p:ph type="title"/>
          </p:nvPr>
        </p:nvSpPr>
        <p:spPr/>
        <p:txBody>
          <a:bodyPr>
            <a:normAutofit/>
          </a:bodyPr>
          <a:lstStyle/>
          <a:p>
            <a:r>
              <a:rPr lang="en-GB" dirty="0" smtClean="0"/>
              <a:t>REPL: Basic Online Python Editor</a:t>
            </a:r>
            <a:endParaRPr lang="en-SG" dirty="0"/>
          </a:p>
        </p:txBody>
      </p:sp>
      <p:sp>
        <p:nvSpPr>
          <p:cNvPr id="9" name="Rectangle 8"/>
          <p:cNvSpPr/>
          <p:nvPr/>
        </p:nvSpPr>
        <p:spPr>
          <a:xfrm>
            <a:off x="-8782" y="603058"/>
            <a:ext cx="5463651" cy="62549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solidFill>
                  <a:srgbClr val="00B050"/>
                </a:solidFill>
                <a:latin typeface="Arial" panose="020B0604020202020204" pitchFamily="34" charset="0"/>
                <a:cs typeface="Arial" panose="020B0604020202020204" pitchFamily="34" charset="0"/>
              </a:rPr>
              <a:t>(Left-Hand Side)</a:t>
            </a:r>
          </a:p>
          <a:p>
            <a:pPr algn="ctr"/>
            <a:r>
              <a:rPr lang="en-GB" sz="3200" b="1" dirty="0" smtClean="0">
                <a:solidFill>
                  <a:srgbClr val="00B050"/>
                </a:solidFill>
                <a:latin typeface="Arial" panose="020B0604020202020204" pitchFamily="34" charset="0"/>
                <a:cs typeface="Arial" panose="020B0604020202020204" pitchFamily="34" charset="0"/>
              </a:rPr>
              <a:t>Write code here</a:t>
            </a:r>
          </a:p>
        </p:txBody>
      </p:sp>
      <p:sp>
        <p:nvSpPr>
          <p:cNvPr id="10" name="Rectangle 9"/>
          <p:cNvSpPr/>
          <p:nvPr/>
        </p:nvSpPr>
        <p:spPr>
          <a:xfrm>
            <a:off x="5454869" y="603056"/>
            <a:ext cx="3689131" cy="6254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latin typeface="Arial" panose="020B0604020202020204" pitchFamily="34" charset="0"/>
                <a:cs typeface="Arial" panose="020B0604020202020204" pitchFamily="34" charset="0"/>
              </a:rPr>
              <a:t>(Right-Hand Side)</a:t>
            </a:r>
          </a:p>
          <a:p>
            <a:pPr algn="ctr"/>
            <a:r>
              <a:rPr lang="en-GB" sz="3200" b="1" dirty="0" smtClean="0">
                <a:latin typeface="Arial" panose="020B0604020202020204" pitchFamily="34" charset="0"/>
                <a:cs typeface="Arial" panose="020B0604020202020204" pitchFamily="34" charset="0"/>
              </a:rPr>
              <a:t>See output here</a:t>
            </a:r>
            <a:endParaRPr lang="en-GB"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12869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Real Code! Step-by-Step</a:t>
            </a:r>
          </a:p>
        </p:txBody>
      </p:sp>
      <p:sp>
        <p:nvSpPr>
          <p:cNvPr id="3" name="Content Placeholder 2"/>
          <p:cNvSpPr>
            <a:spLocks noGrp="1"/>
          </p:cNvSpPr>
          <p:nvPr>
            <p:ph idx="1"/>
          </p:nvPr>
        </p:nvSpPr>
        <p:spPr/>
        <p:txBody>
          <a:bodyPr>
            <a:normAutofit/>
          </a:bodyPr>
          <a:lstStyle/>
          <a:p>
            <a:r>
              <a:rPr lang="en-GB" dirty="0" smtClean="0"/>
              <a:t>Appetizer </a:t>
            </a:r>
          </a:p>
          <a:p>
            <a:pPr lvl="1"/>
            <a:r>
              <a:rPr lang="en-GB" dirty="0" smtClean="0"/>
              <a:t>Print “Hello World”</a:t>
            </a:r>
          </a:p>
          <a:p>
            <a:pPr lvl="1"/>
            <a:r>
              <a:rPr lang="en-GB" dirty="0" smtClean="0"/>
              <a:t>Explain concept of variables (</a:t>
            </a:r>
            <a:r>
              <a:rPr lang="en-GB" b="1" u="sng" dirty="0" smtClean="0"/>
              <a:t>containers</a:t>
            </a:r>
            <a:r>
              <a:rPr lang="en-GB" dirty="0" smtClean="0"/>
              <a:t>)</a:t>
            </a:r>
          </a:p>
          <a:p>
            <a:pPr lvl="1"/>
            <a:r>
              <a:rPr lang="en-GB" dirty="0" smtClean="0"/>
              <a:t>Create a string variable “name”</a:t>
            </a:r>
          </a:p>
          <a:p>
            <a:pPr lvl="1"/>
            <a:r>
              <a:rPr lang="en-GB" dirty="0" smtClean="0"/>
              <a:t>Print “Hello, my name is …”</a:t>
            </a:r>
          </a:p>
          <a:p>
            <a:r>
              <a:rPr lang="en-GB" dirty="0" smtClean="0"/>
              <a:t>Main Course</a:t>
            </a:r>
          </a:p>
          <a:p>
            <a:pPr lvl="1"/>
            <a:r>
              <a:rPr lang="en-GB" dirty="0" smtClean="0"/>
              <a:t>Try addition, multiplication, division, subtraction</a:t>
            </a:r>
          </a:p>
          <a:p>
            <a:pPr lvl="1"/>
            <a:r>
              <a:rPr lang="en-GB" dirty="0" smtClean="0"/>
              <a:t>QN: what is 1 + 1? </a:t>
            </a:r>
          </a:p>
          <a:p>
            <a:pPr lvl="1"/>
            <a:r>
              <a:rPr lang="en-GB" dirty="0" smtClean="0"/>
              <a:t>Concept of variable types - integers, string etc.</a:t>
            </a:r>
          </a:p>
          <a:p>
            <a:pPr lvl="1"/>
            <a:r>
              <a:rPr lang="en-GB" dirty="0" smtClean="0"/>
              <a:t>Concept of (IF .. THEN .. ELSE)</a:t>
            </a:r>
          </a:p>
          <a:p>
            <a:r>
              <a:rPr lang="en-GB" dirty="0" smtClean="0"/>
              <a:t>Dessert </a:t>
            </a:r>
          </a:p>
          <a:p>
            <a:pPr lvl="1"/>
            <a:r>
              <a:rPr lang="en-GB" dirty="0" smtClean="0"/>
              <a:t>Recap + Free-to-play</a:t>
            </a:r>
          </a:p>
        </p:txBody>
      </p:sp>
      <p:sp>
        <p:nvSpPr>
          <p:cNvPr id="4" name="Slide Number Placeholder 3"/>
          <p:cNvSpPr>
            <a:spLocks noGrp="1"/>
          </p:cNvSpPr>
          <p:nvPr>
            <p:ph type="sldNum" sz="quarter" idx="12"/>
          </p:nvPr>
        </p:nvSpPr>
        <p:spPr/>
        <p:txBody>
          <a:bodyPr/>
          <a:lstStyle/>
          <a:p>
            <a:r>
              <a:rPr lang="en-SG" dirty="0"/>
              <a:t>01 Python</a:t>
            </a:r>
          </a:p>
        </p:txBody>
      </p:sp>
    </p:spTree>
    <p:extLst>
      <p:ext uri="{BB962C8B-B14F-4D97-AF65-F5344CB8AC3E}">
        <p14:creationId xmlns:p14="http://schemas.microsoft.com/office/powerpoint/2010/main" val="3668231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Hey wait, isn’t this </a:t>
            </a:r>
            <a:r>
              <a:rPr lang="en-US" dirty="0"/>
              <a:t>f</a:t>
            </a:r>
            <a:r>
              <a:rPr lang="en-US" dirty="0" smtClean="0"/>
              <a:t>amiliar?</a:t>
            </a:r>
            <a:endParaRPr lang="en-SG" dirty="0"/>
          </a:p>
        </p:txBody>
      </p:sp>
      <p:sp>
        <p:nvSpPr>
          <p:cNvPr id="3" name="Content Placeholder 2"/>
          <p:cNvSpPr>
            <a:spLocks noGrp="1"/>
          </p:cNvSpPr>
          <p:nvPr>
            <p:ph idx="1"/>
          </p:nvPr>
        </p:nvSpPr>
        <p:spPr/>
        <p:txBody>
          <a:bodyPr/>
          <a:lstStyle/>
          <a:p>
            <a:r>
              <a:rPr lang="en-US" dirty="0" smtClean="0">
                <a:latin typeface="Arial" panose="020B0604020202020204" pitchFamily="34" charset="0"/>
                <a:cs typeface="Arial" panose="020B0604020202020204" pitchFamily="34" charset="0"/>
              </a:rPr>
              <a:t>Excel Formulas</a:t>
            </a:r>
          </a:p>
          <a:p>
            <a:pPr lvl="1"/>
            <a:r>
              <a:rPr lang="en-US" dirty="0" smtClean="0">
                <a:latin typeface="Arial" panose="020B0604020202020204" pitchFamily="34" charset="0"/>
                <a:cs typeface="Arial" panose="020B0604020202020204" pitchFamily="34" charset="0"/>
              </a:rPr>
              <a:t>Describe outcome with expressions</a:t>
            </a:r>
          </a:p>
          <a:p>
            <a:pPr lvl="1"/>
            <a:r>
              <a:rPr lang="en-US" dirty="0" smtClean="0">
                <a:latin typeface="Arial" panose="020B0604020202020204" pitchFamily="34" charset="0"/>
                <a:cs typeface="Arial" panose="020B0604020202020204" pitchFamily="34" charset="0"/>
              </a:rPr>
              <a:t>Cell = IF(SUM(A:A) &gt; 1, SUM(A:A), “No”)</a:t>
            </a:r>
          </a:p>
          <a:p>
            <a:pPr marL="457200" lvl="1" indent="0">
              <a:buNone/>
            </a:pPr>
            <a:endParaRPr lang="en-SG" dirty="0" smtClean="0">
              <a:latin typeface="Arial" panose="020B0604020202020204" pitchFamily="34" charset="0"/>
              <a:cs typeface="Arial" panose="020B0604020202020204" pitchFamily="34" charset="0"/>
            </a:endParaRPr>
          </a:p>
          <a:p>
            <a:r>
              <a:rPr lang="en-SG" dirty="0" smtClean="0">
                <a:latin typeface="Arial" panose="020B0604020202020204" pitchFamily="34" charset="0"/>
                <a:cs typeface="Arial" panose="020B0604020202020204" pitchFamily="34" charset="0"/>
              </a:rPr>
              <a:t>Excel Worksheet Cells</a:t>
            </a:r>
            <a:endParaRPr lang="en-SG" dirty="0">
              <a:latin typeface="Arial" panose="020B0604020202020204" pitchFamily="34" charset="0"/>
              <a:cs typeface="Arial" panose="020B0604020202020204" pitchFamily="34" charset="0"/>
            </a:endParaRPr>
          </a:p>
          <a:p>
            <a:pPr lvl="1"/>
            <a:r>
              <a:rPr lang="en-SG" dirty="0" smtClean="0">
                <a:latin typeface="Arial" panose="020B0604020202020204" pitchFamily="34" charset="0"/>
                <a:cs typeface="Arial" panose="020B0604020202020204" pitchFamily="34" charset="0"/>
              </a:rPr>
              <a:t>Think of “Cells” like “Containers”</a:t>
            </a:r>
            <a:endParaRPr lang="en-SG"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r>
              <a:rPr lang="en-SG" dirty="0"/>
              <a:t>01 Python</a:t>
            </a:r>
          </a:p>
        </p:txBody>
      </p:sp>
      <p:grpSp>
        <p:nvGrpSpPr>
          <p:cNvPr id="8" name="Group 7"/>
          <p:cNvGrpSpPr/>
          <p:nvPr/>
        </p:nvGrpSpPr>
        <p:grpSpPr>
          <a:xfrm>
            <a:off x="660404" y="3668092"/>
            <a:ext cx="7854946" cy="2872751"/>
            <a:chOff x="660404" y="3668092"/>
            <a:chExt cx="7854946" cy="2872751"/>
          </a:xfrm>
        </p:grpSpPr>
        <p:pic>
          <p:nvPicPr>
            <p:cNvPr id="6" name="Picture 5"/>
            <p:cNvPicPr>
              <a:picLocks noChangeAspect="1"/>
            </p:cNvPicPr>
            <p:nvPr/>
          </p:nvPicPr>
          <p:blipFill rotWithShape="1">
            <a:blip r:embed="rId3"/>
            <a:srcRect b="9711"/>
            <a:stretch/>
          </p:blipFill>
          <p:spPr>
            <a:xfrm>
              <a:off x="660404" y="3668092"/>
              <a:ext cx="7854946" cy="2872751"/>
            </a:xfrm>
            <a:prstGeom prst="rect">
              <a:avLst/>
            </a:prstGeom>
          </p:spPr>
        </p:pic>
        <p:sp>
          <p:nvSpPr>
            <p:cNvPr id="7" name="TextBox 6"/>
            <p:cNvSpPr txBox="1"/>
            <p:nvPr/>
          </p:nvSpPr>
          <p:spPr>
            <a:xfrm>
              <a:off x="1146628" y="4919801"/>
              <a:ext cx="2215478" cy="338554"/>
            </a:xfrm>
            <a:prstGeom prst="rect">
              <a:avLst/>
            </a:prstGeom>
            <a:noFill/>
          </p:spPr>
          <p:txBody>
            <a:bodyPr wrap="none" rtlCol="0">
              <a:spAutoFit/>
            </a:bodyPr>
            <a:lstStyle/>
            <a:p>
              <a:r>
                <a:rPr lang="en-GB" sz="1600" dirty="0" smtClean="0">
                  <a:solidFill>
                    <a:srgbClr val="00B050"/>
                  </a:solidFill>
                </a:rPr>
                <a:t>I am an Excel Worksheet</a:t>
              </a:r>
              <a:endParaRPr lang="en-GB" sz="1600" dirty="0">
                <a:solidFill>
                  <a:srgbClr val="00B050"/>
                </a:solidFill>
              </a:endParaRPr>
            </a:p>
          </p:txBody>
        </p:sp>
      </p:grpSp>
    </p:spTree>
    <p:extLst>
      <p:ext uri="{BB962C8B-B14F-4D97-AF65-F5344CB8AC3E}">
        <p14:creationId xmlns:p14="http://schemas.microsoft.com/office/powerpoint/2010/main" val="2261188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7" name="nKIu9yen5nc">
            <a:hlinkClick r:id="rId4"/>
          </p:cNvPr>
          <p:cNvPicPr>
            <a:picLocks noGrp="1" noRot="1" noChangeAspect="1"/>
          </p:cNvPicPr>
          <p:nvPr>
            <p:ph idx="1"/>
            <a:videoFile r:link="rId1"/>
          </p:nvPr>
        </p:nvPicPr>
        <p:blipFill>
          <a:blip r:embed="rId5"/>
          <a:stretch>
            <a:fillRect/>
          </a:stretch>
        </p:blipFill>
        <p:spPr>
          <a:xfrm>
            <a:off x="0" y="2422"/>
            <a:ext cx="9144000" cy="6855578"/>
          </a:xfrm>
          <a:prstGeom prst="rect">
            <a:avLst/>
          </a:prstGeom>
        </p:spPr>
      </p:pic>
      <p:sp>
        <p:nvSpPr>
          <p:cNvPr id="3" name="Title 2"/>
          <p:cNvSpPr>
            <a:spLocks noGrp="1"/>
          </p:cNvSpPr>
          <p:nvPr>
            <p:ph type="title"/>
          </p:nvPr>
        </p:nvSpPr>
        <p:spPr/>
        <p:txBody>
          <a:bodyPr/>
          <a:lstStyle/>
          <a:p>
            <a:r>
              <a:rPr lang="en-US" dirty="0" smtClean="0"/>
              <a:t>Yup, Everyone Can Code!</a:t>
            </a:r>
            <a:endParaRPr lang="en-US" dirty="0"/>
          </a:p>
        </p:txBody>
      </p:sp>
    </p:spTree>
    <p:extLst>
      <p:ext uri="{BB962C8B-B14F-4D97-AF65-F5344CB8AC3E}">
        <p14:creationId xmlns:p14="http://schemas.microsoft.com/office/powerpoint/2010/main" val="2612787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Logical Design &gt;&gt; Code</a:t>
            </a:r>
            <a:endParaRPr lang="en-SG" dirty="0"/>
          </a:p>
        </p:txBody>
      </p:sp>
      <p:sp>
        <p:nvSpPr>
          <p:cNvPr id="3" name="Content Placeholder 2"/>
          <p:cNvSpPr>
            <a:spLocks noGrp="1"/>
          </p:cNvSpPr>
          <p:nvPr>
            <p:ph idx="1"/>
          </p:nvPr>
        </p:nvSpPr>
        <p:spPr/>
        <p:txBody>
          <a:bodyPr>
            <a:normAutofit/>
          </a:bodyPr>
          <a:lstStyle/>
          <a:p>
            <a:r>
              <a:rPr lang="en-US" sz="3200" dirty="0" smtClean="0"/>
              <a:t>Coding easy to learn (And, can be fun </a:t>
            </a:r>
            <a:r>
              <a:rPr lang="en-US" sz="3200" dirty="0" smtClean="0">
                <a:sym typeface="Wingdings" panose="05000000000000000000" pitchFamily="2" charset="2"/>
              </a:rPr>
              <a:t></a:t>
            </a:r>
            <a:r>
              <a:rPr lang="en-US" sz="3200" dirty="0" smtClean="0"/>
              <a:t>)</a:t>
            </a:r>
          </a:p>
          <a:p>
            <a:pPr lvl="1"/>
            <a:r>
              <a:rPr lang="en-US" sz="2800" dirty="0" smtClean="0"/>
              <a:t>Writing a recipes: EASY</a:t>
            </a:r>
          </a:p>
          <a:p>
            <a:pPr lvl="1"/>
            <a:r>
              <a:rPr lang="en-US" sz="2800" dirty="0" smtClean="0"/>
              <a:t>Creating a recipe: HARD</a:t>
            </a:r>
          </a:p>
          <a:p>
            <a:endParaRPr lang="en-US" sz="3200" dirty="0" smtClean="0"/>
          </a:p>
          <a:p>
            <a:r>
              <a:rPr lang="en-US" sz="3200" dirty="0" smtClean="0"/>
              <a:t>Given set of values: 5</a:t>
            </a:r>
            <a:r>
              <a:rPr lang="en-US" sz="3200" dirty="0"/>
              <a:t>, 9, 10, 4, 11, 3, 6</a:t>
            </a:r>
          </a:p>
          <a:p>
            <a:pPr lvl="1"/>
            <a:r>
              <a:rPr lang="en-US" sz="2800" dirty="0" smtClean="0"/>
              <a:t>Highest and lowest number?</a:t>
            </a:r>
          </a:p>
          <a:p>
            <a:pPr lvl="1"/>
            <a:r>
              <a:rPr lang="en-US" sz="2800" dirty="0" smtClean="0"/>
              <a:t>What’s your recipe</a:t>
            </a:r>
            <a:r>
              <a:rPr lang="en-US" sz="2800" dirty="0"/>
              <a:t>?</a:t>
            </a:r>
          </a:p>
          <a:p>
            <a:endParaRPr lang="en-US" sz="3200" dirty="0" smtClean="0"/>
          </a:p>
          <a:p>
            <a:r>
              <a:rPr lang="en-US" sz="3200" dirty="0" smtClean="0"/>
              <a:t>Don’t just translate your work procedures to code. </a:t>
            </a:r>
          </a:p>
          <a:p>
            <a:pPr lvl="1"/>
            <a:r>
              <a:rPr lang="en-US" dirty="0" smtClean="0"/>
              <a:t>Simplify and refine it.</a:t>
            </a:r>
          </a:p>
        </p:txBody>
      </p:sp>
      <p:sp>
        <p:nvSpPr>
          <p:cNvPr id="4" name="Slide Number Placeholder 3"/>
          <p:cNvSpPr>
            <a:spLocks noGrp="1"/>
          </p:cNvSpPr>
          <p:nvPr>
            <p:ph type="sldNum" sz="quarter" idx="12"/>
          </p:nvPr>
        </p:nvSpPr>
        <p:spPr/>
        <p:txBody>
          <a:bodyPr/>
          <a:lstStyle/>
          <a:p>
            <a:r>
              <a:rPr lang="en-SG" dirty="0"/>
              <a:t>01 Python</a:t>
            </a:r>
          </a:p>
        </p:txBody>
      </p:sp>
    </p:spTree>
    <p:extLst>
      <p:ext uri="{BB962C8B-B14F-4D97-AF65-F5344CB8AC3E}">
        <p14:creationId xmlns:p14="http://schemas.microsoft.com/office/powerpoint/2010/main" val="104131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r>
              <a:rPr lang="en-SG" dirty="0"/>
              <a:t>01 Python</a:t>
            </a:r>
          </a:p>
        </p:txBody>
      </p:sp>
      <p:sp>
        <p:nvSpPr>
          <p:cNvPr id="5" name="Title 4"/>
          <p:cNvSpPr>
            <a:spLocks noGrp="1"/>
          </p:cNvSpPr>
          <p:nvPr>
            <p:ph type="title"/>
          </p:nvPr>
        </p:nvSpPr>
        <p:spPr/>
        <p:txBody>
          <a:bodyPr/>
          <a:lstStyle/>
          <a:p>
            <a:r>
              <a:rPr lang="en-GB" dirty="0" smtClean="0"/>
              <a:t>Golden Quotes</a:t>
            </a:r>
            <a:endParaRPr lang="en-GB" dirty="0"/>
          </a:p>
        </p:txBody>
      </p:sp>
      <p:sp>
        <p:nvSpPr>
          <p:cNvPr id="4" name="TextBox 3"/>
          <p:cNvSpPr txBox="1"/>
          <p:nvPr/>
        </p:nvSpPr>
        <p:spPr>
          <a:xfrm>
            <a:off x="906156" y="1369453"/>
            <a:ext cx="5494458" cy="4503797"/>
          </a:xfrm>
          <a:prstGeom prst="rect">
            <a:avLst/>
          </a:prstGeom>
          <a:noFill/>
        </p:spPr>
        <p:txBody>
          <a:bodyPr wrap="square" rtlCol="0">
            <a:spAutoFit/>
          </a:bodyPr>
          <a:lstStyle/>
          <a:p>
            <a:pPr>
              <a:spcBef>
                <a:spcPts val="750"/>
              </a:spcBef>
              <a:buClr>
                <a:schemeClr val="accent1"/>
              </a:buClr>
              <a:buSzPct val="80000"/>
            </a:pPr>
            <a:r>
              <a:rPr lang="en-US" sz="3200" dirty="0" smtClean="0">
                <a:solidFill>
                  <a:schemeClr val="tx1">
                    <a:lumMod val="75000"/>
                    <a:lumOff val="25000"/>
                  </a:schemeClr>
                </a:solidFill>
                <a:latin typeface="Arial" panose="020B0604020202020204" pitchFamily="34" charset="0"/>
                <a:cs typeface="Arial" panose="020B0604020202020204" pitchFamily="34" charset="0"/>
              </a:rPr>
              <a:t>The </a:t>
            </a:r>
            <a:r>
              <a:rPr lang="en-US" sz="3200" dirty="0">
                <a:solidFill>
                  <a:schemeClr val="tx1">
                    <a:lumMod val="75000"/>
                    <a:lumOff val="25000"/>
                  </a:schemeClr>
                </a:solidFill>
                <a:latin typeface="Arial" panose="020B0604020202020204" pitchFamily="34" charset="0"/>
                <a:cs typeface="Arial" panose="020B0604020202020204" pitchFamily="34" charset="0"/>
              </a:rPr>
              <a:t>core skills that programing brings out in every one of us is </a:t>
            </a:r>
            <a:r>
              <a:rPr lang="en-US" sz="3200" u="sng" dirty="0">
                <a:solidFill>
                  <a:srgbClr val="00B050"/>
                </a:solidFill>
                <a:latin typeface="Arial" panose="020B0604020202020204" pitchFamily="34" charset="0"/>
                <a:cs typeface="Arial" panose="020B0604020202020204" pitchFamily="34" charset="0"/>
              </a:rPr>
              <a:t>logical/analytical thinking</a:t>
            </a:r>
            <a:r>
              <a:rPr lang="en-US" sz="3200" dirty="0">
                <a:solidFill>
                  <a:srgbClr val="00B050"/>
                </a:solidFill>
                <a:latin typeface="Arial" panose="020B0604020202020204" pitchFamily="34" charset="0"/>
                <a:cs typeface="Arial" panose="020B0604020202020204" pitchFamily="34" charset="0"/>
              </a:rPr>
              <a:t> </a:t>
            </a:r>
            <a:r>
              <a:rPr lang="en-US" sz="3200" dirty="0">
                <a:solidFill>
                  <a:schemeClr val="tx1">
                    <a:lumMod val="75000"/>
                    <a:lumOff val="25000"/>
                  </a:schemeClr>
                </a:solidFill>
                <a:latin typeface="Arial" panose="020B0604020202020204" pitchFamily="34" charset="0"/>
                <a:cs typeface="Arial" panose="020B0604020202020204" pitchFamily="34" charset="0"/>
              </a:rPr>
              <a:t>and the ability to solve problems in a creative </a:t>
            </a:r>
            <a:r>
              <a:rPr lang="en-US" sz="3200" dirty="0" smtClean="0">
                <a:solidFill>
                  <a:schemeClr val="tx1">
                    <a:lumMod val="75000"/>
                    <a:lumOff val="25000"/>
                  </a:schemeClr>
                </a:solidFill>
                <a:latin typeface="Arial" panose="020B0604020202020204" pitchFamily="34" charset="0"/>
                <a:cs typeface="Arial" panose="020B0604020202020204" pitchFamily="34" charset="0"/>
              </a:rPr>
              <a:t>manner</a:t>
            </a:r>
            <a:endParaRPr lang="en-US" sz="3200" dirty="0">
              <a:solidFill>
                <a:schemeClr val="tx1">
                  <a:lumMod val="75000"/>
                  <a:lumOff val="25000"/>
                </a:schemeClr>
              </a:solidFill>
              <a:latin typeface="Arial" panose="020B0604020202020204" pitchFamily="34" charset="0"/>
              <a:cs typeface="Arial" panose="020B0604020202020204" pitchFamily="34" charset="0"/>
            </a:endParaRPr>
          </a:p>
          <a:p>
            <a:pPr algn="r">
              <a:spcBef>
                <a:spcPts val="750"/>
              </a:spcBef>
              <a:buClr>
                <a:schemeClr val="accent1"/>
              </a:buClr>
              <a:buSzPct val="80000"/>
            </a:pPr>
            <a:r>
              <a:rPr lang="en-SG" sz="3200" dirty="0">
                <a:solidFill>
                  <a:schemeClr val="tx1">
                    <a:lumMod val="75000"/>
                    <a:lumOff val="25000"/>
                  </a:schemeClr>
                </a:solidFill>
                <a:latin typeface="Arial" panose="020B0604020202020204" pitchFamily="34" charset="0"/>
                <a:cs typeface="Arial" panose="020B0604020202020204" pitchFamily="34" charset="0"/>
              </a:rPr>
              <a:t>								</a:t>
            </a:r>
            <a:r>
              <a:rPr lang="en-SG" sz="3200" dirty="0" smtClean="0">
                <a:solidFill>
                  <a:schemeClr val="tx1">
                    <a:lumMod val="75000"/>
                    <a:lumOff val="25000"/>
                  </a:schemeClr>
                </a:solidFill>
                <a:latin typeface="Arial" panose="020B0604020202020204" pitchFamily="34" charset="0"/>
                <a:cs typeface="Arial" panose="020B0604020202020204" pitchFamily="34" charset="0"/>
              </a:rPr>
              <a:t>- </a:t>
            </a:r>
            <a:r>
              <a:rPr lang="en-SG" sz="3200" dirty="0">
                <a:solidFill>
                  <a:schemeClr val="tx1">
                    <a:lumMod val="75000"/>
                    <a:lumOff val="25000"/>
                  </a:schemeClr>
                </a:solidFill>
                <a:latin typeface="Arial" panose="020B0604020202020204" pitchFamily="34" charset="0"/>
                <a:cs typeface="Arial" panose="020B0604020202020204" pitchFamily="34" charset="0"/>
              </a:rPr>
              <a:t>Hoe </a:t>
            </a:r>
            <a:r>
              <a:rPr lang="en-SG" sz="3200" dirty="0" smtClean="0">
                <a:solidFill>
                  <a:schemeClr val="tx1">
                    <a:lumMod val="75000"/>
                    <a:lumOff val="25000"/>
                  </a:schemeClr>
                </a:solidFill>
                <a:latin typeface="Arial" panose="020B0604020202020204" pitchFamily="34" charset="0"/>
                <a:cs typeface="Arial" panose="020B0604020202020204" pitchFamily="34" charset="0"/>
              </a:rPr>
              <a:t>Yin</a:t>
            </a:r>
            <a:endParaRPr lang="en-SG" sz="3200" dirty="0">
              <a:solidFill>
                <a:schemeClr val="tx1">
                  <a:lumMod val="75000"/>
                  <a:lumOff val="25000"/>
                </a:schemeClr>
              </a:solidFill>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10797128" y="1649506"/>
            <a:ext cx="1755043" cy="1782902"/>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5001" t="224" r="37961" b="-224"/>
          <a:stretch/>
        </p:blipFill>
        <p:spPr>
          <a:xfrm>
            <a:off x="6696591" y="1369453"/>
            <a:ext cx="2207173" cy="4692284"/>
          </a:xfrm>
          <a:prstGeom prst="rect">
            <a:avLst/>
          </a:prstGeom>
        </p:spPr>
      </p:pic>
      <p:sp>
        <p:nvSpPr>
          <p:cNvPr id="3" name="Rectangle 2"/>
          <p:cNvSpPr/>
          <p:nvPr/>
        </p:nvSpPr>
        <p:spPr>
          <a:xfrm>
            <a:off x="0" y="605481"/>
            <a:ext cx="893193" cy="2646878"/>
          </a:xfrm>
          <a:prstGeom prst="rect">
            <a:avLst/>
          </a:prstGeom>
        </p:spPr>
        <p:txBody>
          <a:bodyPr wrap="none">
            <a:spAutoFit/>
          </a:bodyPr>
          <a:lstStyle/>
          <a:p>
            <a:r>
              <a:rPr lang="en-SG" sz="16600" dirty="0">
                <a:solidFill>
                  <a:schemeClr val="tx1">
                    <a:lumMod val="75000"/>
                    <a:lumOff val="25000"/>
                  </a:schemeClr>
                </a:solidFill>
                <a:latin typeface="Arial" panose="020B0604020202020204" pitchFamily="34" charset="0"/>
                <a:cs typeface="Arial" panose="020B0604020202020204" pitchFamily="34" charset="0"/>
              </a:rPr>
              <a:t>“</a:t>
            </a:r>
            <a:endParaRPr lang="en-GB" sz="16600" dirty="0"/>
          </a:p>
        </p:txBody>
      </p:sp>
      <p:sp>
        <p:nvSpPr>
          <p:cNvPr id="10" name="Rectangle 9"/>
          <p:cNvSpPr/>
          <p:nvPr/>
        </p:nvSpPr>
        <p:spPr>
          <a:xfrm>
            <a:off x="4834944" y="3519424"/>
            <a:ext cx="893193" cy="2646878"/>
          </a:xfrm>
          <a:prstGeom prst="rect">
            <a:avLst/>
          </a:prstGeom>
        </p:spPr>
        <p:txBody>
          <a:bodyPr wrap="none">
            <a:spAutoFit/>
          </a:bodyPr>
          <a:lstStyle/>
          <a:p>
            <a:pPr>
              <a:spcBef>
                <a:spcPts val="750"/>
              </a:spcBef>
              <a:buClr>
                <a:schemeClr val="accent1"/>
              </a:buClr>
              <a:buSzPct val="80000"/>
            </a:pPr>
            <a:r>
              <a:rPr lang="en-US" sz="166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16600" dirty="0">
              <a:solidFill>
                <a:schemeClr val="tx1">
                  <a:lumMod val="75000"/>
                  <a:lumOff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87032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GB" dirty="0" smtClean="0"/>
              <a:t>Lunch-Break</a:t>
            </a:r>
            <a:endParaRPr lang="en-GB" dirty="0"/>
          </a:p>
        </p:txBody>
      </p:sp>
      <p:sp>
        <p:nvSpPr>
          <p:cNvPr id="6" name="Subtitle 5"/>
          <p:cNvSpPr>
            <a:spLocks noGrp="1"/>
          </p:cNvSpPr>
          <p:nvPr>
            <p:ph type="subTitle" idx="1"/>
          </p:nvPr>
        </p:nvSpPr>
        <p:spPr/>
        <p:txBody>
          <a:bodyPr/>
          <a:lstStyle/>
          <a:p>
            <a:r>
              <a:rPr lang="en-GB" dirty="0" smtClean="0"/>
              <a:t>12.30pm – 1.00pm</a:t>
            </a:r>
            <a:endParaRPr lang="en-GB" dirty="0"/>
          </a:p>
        </p:txBody>
      </p:sp>
      <p:sp>
        <p:nvSpPr>
          <p:cNvPr id="4" name="TextBox 3"/>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30 minutes</a:t>
            </a:r>
            <a:endParaRPr lang="en-GB" dirty="0">
              <a:solidFill>
                <a:schemeClr val="bg1"/>
              </a:solidFill>
            </a:endParaRPr>
          </a:p>
        </p:txBody>
      </p:sp>
    </p:spTree>
    <p:extLst>
      <p:ext uri="{BB962C8B-B14F-4D97-AF65-F5344CB8AC3E}">
        <p14:creationId xmlns:p14="http://schemas.microsoft.com/office/powerpoint/2010/main" val="2918781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SG" dirty="0"/>
              <a:t>Install Telegram</a:t>
            </a:r>
          </a:p>
        </p:txBody>
      </p:sp>
      <p:sp>
        <p:nvSpPr>
          <p:cNvPr id="2" name="Title 1"/>
          <p:cNvSpPr>
            <a:spLocks noGrp="1"/>
          </p:cNvSpPr>
          <p:nvPr>
            <p:ph type="title"/>
          </p:nvPr>
        </p:nvSpPr>
        <p:spPr/>
        <p:txBody>
          <a:bodyPr>
            <a:normAutofit/>
          </a:bodyPr>
          <a:lstStyle/>
          <a:p>
            <a:r>
              <a:rPr lang="en-GB" dirty="0" err="1" smtClean="0"/>
              <a:t>Wifi</a:t>
            </a:r>
            <a:r>
              <a:rPr lang="en-GB" dirty="0" smtClean="0"/>
              <a:t>-Access</a:t>
            </a:r>
            <a:endParaRPr lang="en-GB" dirty="0"/>
          </a:p>
        </p:txBody>
      </p:sp>
      <p:sp>
        <p:nvSpPr>
          <p:cNvPr id="6" name="Content Placeholder 5"/>
          <p:cNvSpPr>
            <a:spLocks noGrp="1"/>
          </p:cNvSpPr>
          <p:nvPr>
            <p:ph idx="4294967295"/>
          </p:nvPr>
        </p:nvSpPr>
        <p:spPr>
          <a:xfrm>
            <a:off x="0" y="847725"/>
            <a:ext cx="9144000" cy="5692775"/>
          </a:xfrm>
        </p:spPr>
        <p:txBody>
          <a:bodyPr anchor="ctr" anchorCtr="0">
            <a:normAutofit/>
          </a:bodyPr>
          <a:lstStyle/>
          <a:p>
            <a:pPr marL="0" indent="0" algn="ctr">
              <a:buNone/>
            </a:pPr>
            <a:r>
              <a:rPr lang="en-GB" sz="4000" dirty="0" smtClean="0">
                <a:solidFill>
                  <a:schemeClr val="bg1">
                    <a:lumMod val="75000"/>
                  </a:schemeClr>
                </a:solidFill>
                <a:latin typeface="Arial Narrow" panose="020B0606020202030204" pitchFamily="34" charset="0"/>
              </a:rPr>
              <a:t>SSID</a:t>
            </a:r>
            <a:endParaRPr lang="en-GB" sz="4400" dirty="0" smtClean="0">
              <a:solidFill>
                <a:schemeClr val="bg1">
                  <a:lumMod val="75000"/>
                </a:schemeClr>
              </a:solidFill>
              <a:latin typeface="Arial Narrow" panose="020B0606020202030204" pitchFamily="34" charset="0"/>
            </a:endParaRPr>
          </a:p>
          <a:p>
            <a:pPr marL="0" indent="0" algn="ctr">
              <a:buNone/>
            </a:pPr>
            <a:r>
              <a:rPr lang="en-GB" sz="6000" b="1" dirty="0" smtClean="0">
                <a:latin typeface="Arial Narrow" panose="020B0606020202030204" pitchFamily="34" charset="0"/>
              </a:rPr>
              <a:t>ISPVMF_RETREAT_2017</a:t>
            </a:r>
            <a:endParaRPr lang="en-GB" sz="5400" b="1" dirty="0" smtClean="0">
              <a:latin typeface="Arial Narrow" panose="020B0606020202030204" pitchFamily="34" charset="0"/>
            </a:endParaRPr>
          </a:p>
          <a:p>
            <a:pPr marL="0" indent="0" algn="ctr">
              <a:buNone/>
            </a:pPr>
            <a:endParaRPr lang="en-GB" sz="5400" dirty="0" smtClean="0">
              <a:latin typeface="Arial Narrow" panose="020B0606020202030204" pitchFamily="34" charset="0"/>
            </a:endParaRPr>
          </a:p>
          <a:p>
            <a:pPr marL="0" indent="0" algn="ctr">
              <a:buNone/>
            </a:pPr>
            <a:r>
              <a:rPr lang="en-GB" sz="4000" dirty="0" smtClean="0">
                <a:solidFill>
                  <a:schemeClr val="bg1">
                    <a:lumMod val="75000"/>
                  </a:schemeClr>
                </a:solidFill>
                <a:latin typeface="Arial Narrow" panose="020B0606020202030204" pitchFamily="34" charset="0"/>
              </a:rPr>
              <a:t>PASSWORD</a:t>
            </a:r>
          </a:p>
          <a:p>
            <a:pPr marL="0" indent="0" algn="ctr">
              <a:buNone/>
            </a:pPr>
            <a:r>
              <a:rPr lang="en-GB" sz="6600" b="1" dirty="0" smtClean="0">
                <a:latin typeface="Arial Narrow" panose="020B0606020202030204" pitchFamily="34" charset="0"/>
              </a:rPr>
              <a:t>ISPVMF_2017</a:t>
            </a:r>
            <a:endParaRPr lang="en-GB" sz="6600" b="1" dirty="0">
              <a:latin typeface="Arial Narrow" panose="020B0606020202030204" pitchFamily="34" charset="0"/>
            </a:endParaRPr>
          </a:p>
        </p:txBody>
      </p:sp>
    </p:spTree>
    <p:extLst>
      <p:ext uri="{BB962C8B-B14F-4D97-AF65-F5344CB8AC3E}">
        <p14:creationId xmlns:p14="http://schemas.microsoft.com/office/powerpoint/2010/main" val="1463461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SG" dirty="0" smtClean="0"/>
              <a:t>Install Telegram</a:t>
            </a:r>
            <a:endParaRPr lang="en-SG" dirty="0"/>
          </a:p>
        </p:txBody>
      </p:sp>
      <p:sp>
        <p:nvSpPr>
          <p:cNvPr id="8" name="Title 7"/>
          <p:cNvSpPr>
            <a:spLocks noGrp="1"/>
          </p:cNvSpPr>
          <p:nvPr>
            <p:ph type="title"/>
          </p:nvPr>
        </p:nvSpPr>
        <p:spPr/>
        <p:txBody>
          <a:bodyPr/>
          <a:lstStyle/>
          <a:p>
            <a:r>
              <a:rPr lang="en-GB" dirty="0" smtClean="0"/>
              <a:t>Step 1: Install Telegram</a:t>
            </a:r>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3910" y="891310"/>
            <a:ext cx="2985711" cy="5307932"/>
          </a:xfrm>
          <a:prstGeom prst="rect">
            <a:avLst/>
          </a:prstGeom>
        </p:spPr>
      </p:pic>
      <p:pic>
        <p:nvPicPr>
          <p:cNvPr id="2052" name="Picture 4" descr="Image result for download from google and appsto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055" y="5426348"/>
            <a:ext cx="2231979" cy="7728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ownload from google and appsto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055" y="4631352"/>
            <a:ext cx="2238801" cy="66314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telegram"/>
          <p:cNvPicPr>
            <a:picLocks noChangeAspect="1" noChangeArrowheads="1"/>
          </p:cNvPicPr>
          <p:nvPr/>
        </p:nvPicPr>
        <p:blipFill rotWithShape="1">
          <a:blip r:embed="rId6">
            <a:extLst>
              <a:ext uri="{28A0092B-C50C-407E-A947-70E740481C1C}">
                <a14:useLocalDpi xmlns:a14="http://schemas.microsoft.com/office/drawing/2010/main" val="0"/>
              </a:ext>
            </a:extLst>
          </a:blip>
          <a:srcRect l="23073" r="18652"/>
          <a:stretch/>
        </p:blipFill>
        <p:spPr bwMode="auto">
          <a:xfrm>
            <a:off x="447101" y="1481851"/>
            <a:ext cx="2023885" cy="260470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3031377" y="891310"/>
            <a:ext cx="2985711" cy="5307932"/>
            <a:chOff x="3031377" y="891310"/>
            <a:chExt cx="2985711" cy="5307932"/>
          </a:xfrm>
        </p:grpSpPr>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1377" y="891310"/>
              <a:ext cx="2985711" cy="5307932"/>
            </a:xfrm>
            <a:prstGeom prst="rect">
              <a:avLst/>
            </a:prstGeom>
          </p:spPr>
        </p:pic>
        <p:sp>
          <p:nvSpPr>
            <p:cNvPr id="17" name="Rectangle 16"/>
            <p:cNvSpPr/>
            <p:nvPr/>
          </p:nvSpPr>
          <p:spPr>
            <a:xfrm>
              <a:off x="3061852" y="3909848"/>
              <a:ext cx="2908023" cy="1944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062" name="Picture 14" descr="Image result for touch transparent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7470531" y="5708400"/>
            <a:ext cx="1499678" cy="9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935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0839" y="1063699"/>
            <a:ext cx="2985711" cy="5307932"/>
          </a:xfrm>
          <a:prstGeom prst="rect">
            <a:avLst/>
          </a:prstGeom>
        </p:spPr>
      </p:pic>
      <p:sp>
        <p:nvSpPr>
          <p:cNvPr id="4" name="Slide Number Placeholder 3"/>
          <p:cNvSpPr>
            <a:spLocks noGrp="1"/>
          </p:cNvSpPr>
          <p:nvPr>
            <p:ph type="sldNum" sz="quarter" idx="12"/>
          </p:nvPr>
        </p:nvSpPr>
        <p:spPr/>
        <p:txBody>
          <a:bodyPr/>
          <a:lstStyle/>
          <a:p>
            <a:r>
              <a:rPr lang="en-SG" dirty="0"/>
              <a:t>Install Telegram</a:t>
            </a:r>
          </a:p>
        </p:txBody>
      </p:sp>
      <p:sp>
        <p:nvSpPr>
          <p:cNvPr id="2" name="Title 1"/>
          <p:cNvSpPr>
            <a:spLocks noGrp="1"/>
          </p:cNvSpPr>
          <p:nvPr>
            <p:ph type="title"/>
          </p:nvPr>
        </p:nvSpPr>
        <p:spPr/>
        <p:txBody>
          <a:bodyPr/>
          <a:lstStyle/>
          <a:p>
            <a:r>
              <a:rPr lang="en-GB" dirty="0" smtClean="0"/>
              <a:t>Step 2: Register Account</a:t>
            </a:r>
            <a:endParaRPr lang="en-GB" dirty="0"/>
          </a:p>
        </p:txBody>
      </p:sp>
      <p:grpSp>
        <p:nvGrpSpPr>
          <p:cNvPr id="3" name="Group 2"/>
          <p:cNvGrpSpPr/>
          <p:nvPr/>
        </p:nvGrpSpPr>
        <p:grpSpPr>
          <a:xfrm>
            <a:off x="5902747" y="1063699"/>
            <a:ext cx="2985711" cy="5307932"/>
            <a:chOff x="5797643" y="1278472"/>
            <a:chExt cx="2985711" cy="5307932"/>
          </a:xfrm>
        </p:grpSpPr>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97643" y="1278472"/>
              <a:ext cx="2985711" cy="5307932"/>
            </a:xfrm>
            <a:prstGeom prst="rect">
              <a:avLst/>
            </a:prstGeom>
          </p:spPr>
        </p:pic>
        <p:sp>
          <p:nvSpPr>
            <p:cNvPr id="8" name="Rectangle 7"/>
            <p:cNvSpPr/>
            <p:nvPr/>
          </p:nvSpPr>
          <p:spPr>
            <a:xfrm>
              <a:off x="6277146" y="1917700"/>
              <a:ext cx="2244348" cy="31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rgbClr val="00B0F0"/>
                  </a:solidFill>
                </a:rPr>
                <a:t>Your Phone Number</a:t>
              </a:r>
              <a:endParaRPr lang="en-US" dirty="0">
                <a:solidFill>
                  <a:srgbClr val="00B0F0"/>
                </a:solidFill>
              </a:endParaRPr>
            </a:p>
          </p:txBody>
        </p:sp>
      </p:grpSp>
      <p:sp>
        <p:nvSpPr>
          <p:cNvPr id="9" name="Rectangle 8"/>
          <p:cNvSpPr/>
          <p:nvPr/>
        </p:nvSpPr>
        <p:spPr>
          <a:xfrm>
            <a:off x="160698" y="1063699"/>
            <a:ext cx="2620141" cy="3046988"/>
          </a:xfrm>
          <a:prstGeom prst="rect">
            <a:avLst/>
          </a:prstGeom>
        </p:spPr>
        <p:txBody>
          <a:bodyPr wrap="square">
            <a:spAutoFit/>
          </a:bodyPr>
          <a:lstStyle/>
          <a:p>
            <a:pPr marL="457200" indent="-457200">
              <a:buFont typeface="Arial" panose="020B0604020202020204" pitchFamily="34" charset="0"/>
              <a:buChar char="•"/>
            </a:pPr>
            <a:r>
              <a:rPr lang="en-GB" sz="2400" dirty="0" smtClean="0">
                <a:solidFill>
                  <a:srgbClr val="00B0F0"/>
                </a:solidFill>
              </a:rPr>
              <a:t>Register for </a:t>
            </a:r>
            <a:br>
              <a:rPr lang="en-GB" sz="2400" dirty="0" smtClean="0">
                <a:solidFill>
                  <a:srgbClr val="00B0F0"/>
                </a:solidFill>
              </a:rPr>
            </a:br>
            <a:r>
              <a:rPr lang="en-GB" sz="2400" dirty="0" smtClean="0">
                <a:solidFill>
                  <a:srgbClr val="00B0F0"/>
                </a:solidFill>
              </a:rPr>
              <a:t>an account </a:t>
            </a:r>
          </a:p>
          <a:p>
            <a:pPr marL="457200" indent="-457200">
              <a:buFont typeface="Arial" panose="020B0604020202020204" pitchFamily="34" charset="0"/>
              <a:buChar char="•"/>
            </a:pPr>
            <a:endParaRPr lang="en-GB" sz="2400" dirty="0">
              <a:solidFill>
                <a:srgbClr val="00B0F0"/>
              </a:solidFill>
            </a:endParaRPr>
          </a:p>
          <a:p>
            <a:pPr marL="457200" indent="-457200">
              <a:buFont typeface="Arial" panose="020B0604020202020204" pitchFamily="34" charset="0"/>
              <a:buChar char="•"/>
            </a:pPr>
            <a:r>
              <a:rPr lang="en-GB" sz="2400" dirty="0" smtClean="0">
                <a:solidFill>
                  <a:srgbClr val="00B0F0"/>
                </a:solidFill>
              </a:rPr>
              <a:t>Wait for an SMS passcode</a:t>
            </a:r>
          </a:p>
          <a:p>
            <a:pPr marL="457200" indent="-457200">
              <a:buFont typeface="Arial" panose="020B0604020202020204" pitchFamily="34" charset="0"/>
              <a:buChar char="•"/>
            </a:pPr>
            <a:endParaRPr lang="en-GB" sz="2400" dirty="0" smtClean="0">
              <a:solidFill>
                <a:srgbClr val="00B0F0"/>
              </a:solidFill>
            </a:endParaRPr>
          </a:p>
          <a:p>
            <a:pPr marL="457200" indent="-457200">
              <a:buFont typeface="Arial" panose="020B0604020202020204" pitchFamily="34" charset="0"/>
              <a:buChar char="•"/>
            </a:pPr>
            <a:r>
              <a:rPr lang="en-GB" sz="2400" dirty="0" smtClean="0">
                <a:solidFill>
                  <a:srgbClr val="00B0F0"/>
                </a:solidFill>
              </a:rPr>
              <a:t>Key in the passcode</a:t>
            </a:r>
          </a:p>
        </p:txBody>
      </p:sp>
    </p:spTree>
    <p:extLst>
      <p:ext uri="{BB962C8B-B14F-4D97-AF65-F5344CB8AC3E}">
        <p14:creationId xmlns:p14="http://schemas.microsoft.com/office/powerpoint/2010/main" val="1147441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SG" dirty="0"/>
              <a:t>Install Telegram</a:t>
            </a:r>
          </a:p>
        </p:txBody>
      </p:sp>
      <p:sp>
        <p:nvSpPr>
          <p:cNvPr id="2" name="Title 1"/>
          <p:cNvSpPr>
            <a:spLocks noGrp="1"/>
          </p:cNvSpPr>
          <p:nvPr>
            <p:ph type="title"/>
          </p:nvPr>
        </p:nvSpPr>
        <p:spPr/>
        <p:txBody>
          <a:bodyPr/>
          <a:lstStyle/>
          <a:p>
            <a:r>
              <a:rPr lang="en-GB" dirty="0" smtClean="0"/>
              <a:t>Step 3: Add @</a:t>
            </a:r>
            <a:r>
              <a:rPr lang="en-GB" dirty="0" err="1" smtClean="0"/>
              <a:t>ISPVMF_ReBot</a:t>
            </a:r>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0839" y="1165589"/>
            <a:ext cx="2985711" cy="530793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9908" y="1165589"/>
            <a:ext cx="2985711" cy="5307932"/>
          </a:xfrm>
          <a:prstGeom prst="rect">
            <a:avLst/>
          </a:prstGeom>
        </p:spPr>
      </p:pic>
      <p:sp>
        <p:nvSpPr>
          <p:cNvPr id="11" name="Rectangle 10"/>
          <p:cNvSpPr/>
          <p:nvPr/>
        </p:nvSpPr>
        <p:spPr>
          <a:xfrm>
            <a:off x="160698" y="1063699"/>
            <a:ext cx="3234143" cy="2677656"/>
          </a:xfrm>
          <a:prstGeom prst="rect">
            <a:avLst/>
          </a:prstGeom>
        </p:spPr>
        <p:txBody>
          <a:bodyPr wrap="square">
            <a:spAutoFit/>
          </a:bodyPr>
          <a:lstStyle/>
          <a:p>
            <a:pPr marL="457200" indent="-457200">
              <a:buFont typeface="Arial" panose="020B0604020202020204" pitchFamily="34" charset="0"/>
              <a:buChar char="•"/>
            </a:pPr>
            <a:r>
              <a:rPr lang="en-GB" sz="2400" dirty="0" smtClean="0">
                <a:solidFill>
                  <a:srgbClr val="00B0F0"/>
                </a:solidFill>
              </a:rPr>
              <a:t>Add a Chat</a:t>
            </a:r>
          </a:p>
          <a:p>
            <a:pPr marL="457200" indent="-457200">
              <a:buFont typeface="Arial" panose="020B0604020202020204" pitchFamily="34" charset="0"/>
              <a:buChar char="•"/>
            </a:pPr>
            <a:endParaRPr lang="en-GB" sz="2400" dirty="0">
              <a:solidFill>
                <a:srgbClr val="00B0F0"/>
              </a:solidFill>
            </a:endParaRPr>
          </a:p>
          <a:p>
            <a:pPr marL="457200" indent="-457200">
              <a:buFont typeface="Arial" panose="020B0604020202020204" pitchFamily="34" charset="0"/>
              <a:buChar char="•"/>
            </a:pPr>
            <a:r>
              <a:rPr lang="en-GB" sz="2400" dirty="0" smtClean="0">
                <a:solidFill>
                  <a:srgbClr val="00B0F0"/>
                </a:solidFill>
              </a:rPr>
              <a:t>Search for </a:t>
            </a:r>
            <a:r>
              <a:rPr lang="en-GB" sz="2400" dirty="0">
                <a:solidFill>
                  <a:srgbClr val="00B0F0"/>
                </a:solidFill>
              </a:rPr>
              <a:t/>
            </a:r>
            <a:br>
              <a:rPr lang="en-GB" sz="2400" dirty="0">
                <a:solidFill>
                  <a:srgbClr val="00B0F0"/>
                </a:solidFill>
              </a:rPr>
            </a:br>
            <a:r>
              <a:rPr lang="en-GB" sz="2400" dirty="0" smtClean="0">
                <a:solidFill>
                  <a:srgbClr val="00B0F0"/>
                </a:solidFill>
              </a:rPr>
              <a:t>@</a:t>
            </a:r>
            <a:r>
              <a:rPr lang="en-GB" sz="2400" dirty="0" err="1" smtClean="0">
                <a:solidFill>
                  <a:srgbClr val="00B0F0"/>
                </a:solidFill>
              </a:rPr>
              <a:t>ISPVMF_Rebot</a:t>
            </a:r>
            <a:endParaRPr lang="en-GB" sz="2400" dirty="0" smtClean="0">
              <a:solidFill>
                <a:srgbClr val="00B0F0"/>
              </a:solidFill>
            </a:endParaRPr>
          </a:p>
          <a:p>
            <a:pPr marL="457200" indent="-457200">
              <a:buFont typeface="Arial" panose="020B0604020202020204" pitchFamily="34" charset="0"/>
              <a:buChar char="•"/>
            </a:pPr>
            <a:endParaRPr lang="en-GB" sz="2400" dirty="0">
              <a:solidFill>
                <a:srgbClr val="00B0F0"/>
              </a:solidFill>
            </a:endParaRPr>
          </a:p>
          <a:p>
            <a:pPr marL="457200" indent="-457200">
              <a:buFont typeface="Arial" panose="020B0604020202020204" pitchFamily="34" charset="0"/>
              <a:buChar char="•"/>
            </a:pPr>
            <a:r>
              <a:rPr lang="en-GB" sz="2400" dirty="0" smtClean="0">
                <a:solidFill>
                  <a:srgbClr val="00B0F0"/>
                </a:solidFill>
              </a:rPr>
              <a:t>Select </a:t>
            </a:r>
            <a:br>
              <a:rPr lang="en-GB" sz="2400" dirty="0" smtClean="0">
                <a:solidFill>
                  <a:srgbClr val="00B0F0"/>
                </a:solidFill>
              </a:rPr>
            </a:br>
            <a:r>
              <a:rPr lang="en-GB" sz="2400" dirty="0" smtClean="0">
                <a:solidFill>
                  <a:srgbClr val="00B0F0"/>
                </a:solidFill>
              </a:rPr>
              <a:t>@</a:t>
            </a:r>
            <a:r>
              <a:rPr lang="en-GB" sz="2400" dirty="0" err="1" smtClean="0">
                <a:solidFill>
                  <a:srgbClr val="00B0F0"/>
                </a:solidFill>
              </a:rPr>
              <a:t>ISPVMF_Rebot</a:t>
            </a:r>
            <a:endParaRPr lang="en-GB" sz="2400" dirty="0" smtClean="0">
              <a:solidFill>
                <a:srgbClr val="00B0F0"/>
              </a:solidFill>
            </a:endParaRPr>
          </a:p>
        </p:txBody>
      </p:sp>
      <p:pic>
        <p:nvPicPr>
          <p:cNvPr id="12" name="Picture 14" descr="Image result for touch transparent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4337" y="1518282"/>
            <a:ext cx="1499678" cy="98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6207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err="1" smtClean="0"/>
              <a:t>Rebot</a:t>
            </a:r>
            <a:endParaRPr lang="en-SG" dirty="0"/>
          </a:p>
        </p:txBody>
      </p:sp>
      <p:sp>
        <p:nvSpPr>
          <p:cNvPr id="6" name="Text Placeholder 5"/>
          <p:cNvSpPr>
            <a:spLocks noGrp="1"/>
          </p:cNvSpPr>
          <p:nvPr>
            <p:ph type="subTitle" idx="1"/>
          </p:nvPr>
        </p:nvSpPr>
        <p:spPr/>
        <p:txBody>
          <a:bodyPr/>
          <a:lstStyle/>
          <a:p>
            <a:r>
              <a:rPr lang="en-SG" dirty="0" smtClean="0"/>
              <a:t>Putting it Together For the First Time</a:t>
            </a:r>
            <a:endParaRPr lang="en-SG" dirty="0"/>
          </a:p>
        </p:txBody>
      </p:sp>
      <p:sp>
        <p:nvSpPr>
          <p:cNvPr id="2" name="TextBox 1"/>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30 minutes</a:t>
            </a:r>
            <a:endParaRPr lang="en-GB" dirty="0">
              <a:solidFill>
                <a:schemeClr val="bg1"/>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6922" y="2371170"/>
            <a:ext cx="1112838" cy="1112838"/>
          </a:xfrm>
          <a:prstGeom prst="rect">
            <a:avLst/>
          </a:prstGeom>
        </p:spPr>
      </p:pic>
    </p:spTree>
    <p:extLst>
      <p:ext uri="{BB962C8B-B14F-4D97-AF65-F5344CB8AC3E}">
        <p14:creationId xmlns:p14="http://schemas.microsoft.com/office/powerpoint/2010/main" val="424851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9" name="Picture 6" descr="Image result for po kungfu panda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00" y="1926409"/>
            <a:ext cx="2209799" cy="194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1800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t>
            </a:r>
            <a:r>
              <a:rPr lang="en-GB" dirty="0" err="1" smtClean="0"/>
              <a:t>upyter</a:t>
            </a:r>
            <a:r>
              <a:rPr lang="en-GB" dirty="0" smtClean="0"/>
              <a:t>: Integrated Python Editor</a:t>
            </a:r>
            <a:endParaRPr lang="en-GB" dirty="0"/>
          </a:p>
        </p:txBody>
      </p:sp>
      <p:sp>
        <p:nvSpPr>
          <p:cNvPr id="4" name="Slide Number Placeholder 3"/>
          <p:cNvSpPr>
            <a:spLocks noGrp="1"/>
          </p:cNvSpPr>
          <p:nvPr>
            <p:ph type="sldNum" sz="quarter" idx="12"/>
          </p:nvPr>
        </p:nvSpPr>
        <p:spPr/>
        <p:txBody>
          <a:bodyPr/>
          <a:lstStyle/>
          <a:p>
            <a:r>
              <a:rPr lang="en-SG" dirty="0" smtClean="0"/>
              <a:t>02 </a:t>
            </a:r>
            <a:r>
              <a:rPr lang="en-SG" dirty="0" err="1" smtClean="0"/>
              <a:t>Chatbot</a:t>
            </a:r>
            <a:endParaRPr lang="en-SG" dirty="0"/>
          </a:p>
        </p:txBody>
      </p:sp>
      <p:pic>
        <p:nvPicPr>
          <p:cNvPr id="5" name="Picture 4"/>
          <p:cNvPicPr>
            <a:picLocks noChangeAspect="1"/>
          </p:cNvPicPr>
          <p:nvPr/>
        </p:nvPicPr>
        <p:blipFill>
          <a:blip r:embed="rId3"/>
          <a:stretch>
            <a:fillRect/>
          </a:stretch>
        </p:blipFill>
        <p:spPr>
          <a:xfrm>
            <a:off x="698445" y="786946"/>
            <a:ext cx="7877996" cy="6071054"/>
          </a:xfrm>
          <a:prstGeom prst="rect">
            <a:avLst/>
          </a:prstGeom>
        </p:spPr>
      </p:pic>
      <p:sp>
        <p:nvSpPr>
          <p:cNvPr id="6" name="TextBox 5"/>
          <p:cNvSpPr txBox="1"/>
          <p:nvPr/>
        </p:nvSpPr>
        <p:spPr>
          <a:xfrm>
            <a:off x="1709669" y="2172638"/>
            <a:ext cx="6544227" cy="2585323"/>
          </a:xfrm>
          <a:prstGeom prst="rect">
            <a:avLst/>
          </a:prstGeom>
          <a:noFill/>
        </p:spPr>
        <p:txBody>
          <a:bodyPr wrap="none" rtlCol="0">
            <a:spAutoFit/>
          </a:bodyPr>
          <a:lstStyle/>
          <a:p>
            <a:pPr algn="ctr"/>
            <a:r>
              <a:rPr lang="en-GB" sz="5400" dirty="0" err="1" smtClean="0">
                <a:solidFill>
                  <a:schemeClr val="bg2">
                    <a:lumMod val="50000"/>
                  </a:schemeClr>
                </a:solidFill>
              </a:rPr>
              <a:t>Jupyter</a:t>
            </a:r>
            <a:r>
              <a:rPr lang="en-GB" sz="5400" dirty="0" smtClean="0">
                <a:solidFill>
                  <a:schemeClr val="bg2">
                    <a:lumMod val="50000"/>
                  </a:schemeClr>
                </a:solidFill>
              </a:rPr>
              <a:t> is integrated </a:t>
            </a:r>
          </a:p>
          <a:p>
            <a:pPr algn="ctr"/>
            <a:r>
              <a:rPr lang="en-GB" sz="5400" dirty="0" smtClean="0">
                <a:solidFill>
                  <a:schemeClr val="bg2">
                    <a:lumMod val="50000"/>
                  </a:schemeClr>
                </a:solidFill>
              </a:rPr>
              <a:t>with @</a:t>
            </a:r>
            <a:r>
              <a:rPr lang="en-GB" sz="5400" dirty="0" err="1" smtClean="0">
                <a:solidFill>
                  <a:schemeClr val="bg2">
                    <a:lumMod val="50000"/>
                  </a:schemeClr>
                </a:solidFill>
              </a:rPr>
              <a:t>ISPVMF_ReBot</a:t>
            </a:r>
            <a:r>
              <a:rPr lang="en-GB" sz="5400" dirty="0">
                <a:solidFill>
                  <a:schemeClr val="bg2">
                    <a:lumMod val="50000"/>
                  </a:schemeClr>
                </a:solidFill>
              </a:rPr>
              <a:t> </a:t>
            </a:r>
            <a:endParaRPr lang="en-GB" sz="5400" dirty="0" smtClean="0">
              <a:solidFill>
                <a:schemeClr val="bg2">
                  <a:lumMod val="50000"/>
                </a:schemeClr>
              </a:solidFill>
            </a:endParaRPr>
          </a:p>
          <a:p>
            <a:pPr algn="ctr"/>
            <a:r>
              <a:rPr lang="en-GB" sz="5400" dirty="0" smtClean="0">
                <a:solidFill>
                  <a:schemeClr val="bg2">
                    <a:lumMod val="50000"/>
                  </a:schemeClr>
                </a:solidFill>
              </a:rPr>
              <a:t>on Telegram</a:t>
            </a:r>
            <a:endParaRPr lang="en-GB" sz="5400" dirty="0">
              <a:solidFill>
                <a:schemeClr val="bg2">
                  <a:lumMod val="50000"/>
                </a:schemeClr>
              </a:solidFill>
            </a:endParaRPr>
          </a:p>
        </p:txBody>
      </p:sp>
      <p:sp>
        <p:nvSpPr>
          <p:cNvPr id="7" name="TextBox 6"/>
          <p:cNvSpPr txBox="1"/>
          <p:nvPr/>
        </p:nvSpPr>
        <p:spPr>
          <a:xfrm>
            <a:off x="1567543" y="5080000"/>
            <a:ext cx="6894285" cy="707886"/>
          </a:xfrm>
          <a:prstGeom prst="rect">
            <a:avLst/>
          </a:prstGeom>
          <a:noFill/>
        </p:spPr>
        <p:txBody>
          <a:bodyPr wrap="square" rtlCol="0">
            <a:spAutoFit/>
          </a:bodyPr>
          <a:lstStyle/>
          <a:p>
            <a:pPr algn="ctr"/>
            <a:r>
              <a:rPr lang="en-GB" sz="2000" dirty="0" smtClean="0">
                <a:solidFill>
                  <a:schemeClr val="bg1">
                    <a:lumMod val="65000"/>
                  </a:schemeClr>
                </a:solidFill>
              </a:rPr>
              <a:t>Next, lets see how your code changes on </a:t>
            </a:r>
            <a:r>
              <a:rPr lang="en-GB" sz="2000" dirty="0" err="1" smtClean="0">
                <a:solidFill>
                  <a:schemeClr val="bg1">
                    <a:lumMod val="65000"/>
                  </a:schemeClr>
                </a:solidFill>
              </a:rPr>
              <a:t>Jupyter</a:t>
            </a:r>
            <a:r>
              <a:rPr lang="en-GB" sz="2000" dirty="0" smtClean="0">
                <a:solidFill>
                  <a:schemeClr val="bg1">
                    <a:lumMod val="65000"/>
                  </a:schemeClr>
                </a:solidFill>
              </a:rPr>
              <a:t> </a:t>
            </a:r>
          </a:p>
          <a:p>
            <a:pPr algn="ctr"/>
            <a:r>
              <a:rPr lang="en-GB" sz="2000" dirty="0" smtClean="0">
                <a:solidFill>
                  <a:schemeClr val="bg1">
                    <a:lumMod val="65000"/>
                  </a:schemeClr>
                </a:solidFill>
              </a:rPr>
              <a:t>appear magically on your mobile phone</a:t>
            </a:r>
          </a:p>
        </p:txBody>
      </p:sp>
    </p:spTree>
    <p:extLst>
      <p:ext uri="{BB962C8B-B14F-4D97-AF65-F5344CB8AC3E}">
        <p14:creationId xmlns:p14="http://schemas.microsoft.com/office/powerpoint/2010/main" val="10481928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p:cNvGrpSpPr/>
          <p:nvPr/>
        </p:nvGrpSpPr>
        <p:grpSpPr>
          <a:xfrm>
            <a:off x="0" y="3331378"/>
            <a:ext cx="9144000" cy="3535727"/>
            <a:chOff x="0" y="3331378"/>
            <a:chExt cx="9144000" cy="3535727"/>
          </a:xfrm>
        </p:grpSpPr>
        <p:sp>
          <p:nvSpPr>
            <p:cNvPr id="4" name="TextBox 3"/>
            <p:cNvSpPr txBox="1"/>
            <p:nvPr/>
          </p:nvSpPr>
          <p:spPr>
            <a:xfrm>
              <a:off x="893193" y="3849708"/>
              <a:ext cx="3958207" cy="2410916"/>
            </a:xfrm>
            <a:prstGeom prst="rect">
              <a:avLst/>
            </a:prstGeom>
            <a:noFill/>
          </p:spPr>
          <p:txBody>
            <a:bodyPr wrap="square" rtlCol="0">
              <a:spAutoFit/>
            </a:bodyPr>
            <a:lstStyle/>
            <a:p>
              <a:pPr>
                <a:spcBef>
                  <a:spcPts val="750"/>
                </a:spcBef>
                <a:buClr>
                  <a:schemeClr val="accent1"/>
                </a:buClr>
                <a:buSzPct val="80000"/>
              </a:pPr>
              <a:r>
                <a:rPr lang="en-US" sz="2400" b="1" dirty="0" smtClean="0">
                  <a:solidFill>
                    <a:schemeClr val="tx1">
                      <a:lumMod val="75000"/>
                      <a:lumOff val="25000"/>
                    </a:schemeClr>
                  </a:solidFill>
                  <a:latin typeface="Arial Narrow" panose="020B0606020202030204" pitchFamily="34" charset="0"/>
                  <a:cs typeface="Arial" panose="020B0604020202020204" pitchFamily="34" charset="0"/>
                </a:rPr>
                <a:t>The </a:t>
              </a:r>
              <a:r>
                <a:rPr lang="en-US" sz="2400" b="1" dirty="0">
                  <a:solidFill>
                    <a:schemeClr val="tx1">
                      <a:lumMod val="75000"/>
                      <a:lumOff val="25000"/>
                    </a:schemeClr>
                  </a:solidFill>
                  <a:latin typeface="Arial Narrow" panose="020B0606020202030204" pitchFamily="34" charset="0"/>
                  <a:cs typeface="Arial" panose="020B0604020202020204" pitchFamily="34" charset="0"/>
                </a:rPr>
                <a:t>core skills that programing brings out in every one of us is logical/analytical thinking and the ability to solve problems in a creative manner</a:t>
              </a:r>
              <a:r>
                <a:rPr lang="en-US" sz="2400" b="1" dirty="0" smtClean="0">
                  <a:solidFill>
                    <a:schemeClr val="tx1">
                      <a:lumMod val="75000"/>
                      <a:lumOff val="25000"/>
                    </a:schemeClr>
                  </a:solidFill>
                  <a:latin typeface="Arial Narrow" panose="020B0606020202030204" pitchFamily="34" charset="0"/>
                  <a:cs typeface="Arial" panose="020B0604020202020204" pitchFamily="34" charset="0"/>
                </a:rPr>
                <a:t>.</a:t>
              </a:r>
              <a:endParaRPr lang="en-SG" sz="2400" b="1" dirty="0" smtClean="0">
                <a:solidFill>
                  <a:schemeClr val="tx1">
                    <a:lumMod val="75000"/>
                    <a:lumOff val="25000"/>
                  </a:schemeClr>
                </a:solidFill>
                <a:latin typeface="Arial Narrow" panose="020B0606020202030204" pitchFamily="34" charset="0"/>
                <a:cs typeface="Arial" panose="020B0604020202020204" pitchFamily="34" charset="0"/>
              </a:endParaRPr>
            </a:p>
            <a:p>
              <a:pPr algn="r">
                <a:spcBef>
                  <a:spcPts val="750"/>
                </a:spcBef>
                <a:buClr>
                  <a:schemeClr val="accent1"/>
                </a:buClr>
                <a:buSzPct val="80000"/>
              </a:pPr>
              <a:r>
                <a:rPr lang="en-SG" sz="2400" dirty="0" smtClean="0">
                  <a:solidFill>
                    <a:schemeClr val="tx1">
                      <a:lumMod val="75000"/>
                      <a:lumOff val="25000"/>
                    </a:schemeClr>
                  </a:solidFill>
                  <a:latin typeface="Arial Narrow" panose="020B0606020202030204" pitchFamily="34" charset="0"/>
                  <a:cs typeface="Arial" panose="020B0604020202020204" pitchFamily="34" charset="0"/>
                </a:rPr>
                <a:t>- </a:t>
              </a:r>
              <a:r>
                <a:rPr lang="en-SG" sz="2400" dirty="0">
                  <a:solidFill>
                    <a:schemeClr val="tx1">
                      <a:lumMod val="75000"/>
                      <a:lumOff val="25000"/>
                    </a:schemeClr>
                  </a:solidFill>
                  <a:latin typeface="Arial Narrow" panose="020B0606020202030204" pitchFamily="34" charset="0"/>
                  <a:cs typeface="Arial" panose="020B0604020202020204" pitchFamily="34" charset="0"/>
                </a:rPr>
                <a:t>Hoe </a:t>
              </a:r>
              <a:r>
                <a:rPr lang="en-SG" sz="2400" dirty="0" smtClean="0">
                  <a:solidFill>
                    <a:schemeClr val="tx1">
                      <a:lumMod val="75000"/>
                      <a:lumOff val="25000"/>
                    </a:schemeClr>
                  </a:solidFill>
                  <a:latin typeface="Arial Narrow" panose="020B0606020202030204" pitchFamily="34" charset="0"/>
                  <a:cs typeface="Arial" panose="020B0604020202020204" pitchFamily="34" charset="0"/>
                </a:rPr>
                <a:t>Yin</a:t>
              </a:r>
              <a:endParaRPr lang="en-SG" sz="2400" dirty="0">
                <a:solidFill>
                  <a:schemeClr val="tx1">
                    <a:lumMod val="75000"/>
                    <a:lumOff val="25000"/>
                  </a:schemeClr>
                </a:solidFill>
                <a:latin typeface="Arial Narrow" panose="020B060602020203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5663521" y="3331378"/>
              <a:ext cx="3480479" cy="3535727"/>
            </a:xfrm>
            <a:prstGeom prst="rect">
              <a:avLst/>
            </a:prstGeom>
          </p:spPr>
        </p:pic>
        <p:sp>
          <p:nvSpPr>
            <p:cNvPr id="11" name="Rectangle 10"/>
            <p:cNvSpPr/>
            <p:nvPr/>
          </p:nvSpPr>
          <p:spPr>
            <a:xfrm>
              <a:off x="0" y="3510079"/>
              <a:ext cx="893193" cy="2646878"/>
            </a:xfrm>
            <a:prstGeom prst="rect">
              <a:avLst/>
            </a:prstGeom>
          </p:spPr>
          <p:txBody>
            <a:bodyPr wrap="none">
              <a:spAutoFit/>
            </a:bodyPr>
            <a:lstStyle/>
            <a:p>
              <a:r>
                <a:rPr lang="en-SG" sz="16600" dirty="0">
                  <a:solidFill>
                    <a:schemeClr val="tx1">
                      <a:lumMod val="75000"/>
                      <a:lumOff val="25000"/>
                    </a:schemeClr>
                  </a:solidFill>
                  <a:latin typeface="Arial" panose="020B0604020202020204" pitchFamily="34" charset="0"/>
                  <a:cs typeface="Arial" panose="020B0604020202020204" pitchFamily="34" charset="0"/>
                </a:rPr>
                <a:t>“</a:t>
              </a:r>
              <a:endParaRPr lang="en-GB" sz="16600" dirty="0"/>
            </a:p>
          </p:txBody>
        </p:sp>
        <p:sp>
          <p:nvSpPr>
            <p:cNvPr id="12" name="Rectangle 11"/>
            <p:cNvSpPr/>
            <p:nvPr/>
          </p:nvSpPr>
          <p:spPr>
            <a:xfrm>
              <a:off x="4727097" y="4206209"/>
              <a:ext cx="893193" cy="2646878"/>
            </a:xfrm>
            <a:prstGeom prst="rect">
              <a:avLst/>
            </a:prstGeom>
          </p:spPr>
          <p:txBody>
            <a:bodyPr wrap="none">
              <a:spAutoFit/>
            </a:bodyPr>
            <a:lstStyle/>
            <a:p>
              <a:pPr>
                <a:spcBef>
                  <a:spcPts val="750"/>
                </a:spcBef>
                <a:buClr>
                  <a:schemeClr val="accent1"/>
                </a:buClr>
                <a:buSzPct val="80000"/>
              </a:pPr>
              <a:r>
                <a:rPr lang="en-US" sz="166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166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15" name="Group 14"/>
          <p:cNvGrpSpPr/>
          <p:nvPr/>
        </p:nvGrpSpPr>
        <p:grpSpPr>
          <a:xfrm>
            <a:off x="51382" y="0"/>
            <a:ext cx="8942080" cy="3535727"/>
            <a:chOff x="51382" y="0"/>
            <a:chExt cx="8942080" cy="3535727"/>
          </a:xfrm>
        </p:grpSpPr>
        <p:pic>
          <p:nvPicPr>
            <p:cNvPr id="6" name="Picture 5"/>
            <p:cNvPicPr>
              <a:picLocks noChangeAspect="1"/>
            </p:cNvPicPr>
            <p:nvPr/>
          </p:nvPicPr>
          <p:blipFill rotWithShape="1">
            <a:blip r:embed="rId4"/>
            <a:srcRect l="13675" r="10130"/>
            <a:stretch/>
          </p:blipFill>
          <p:spPr>
            <a:xfrm>
              <a:off x="51382" y="0"/>
              <a:ext cx="3493814" cy="3535727"/>
            </a:xfrm>
            <a:prstGeom prst="rect">
              <a:avLst/>
            </a:prstGeom>
          </p:spPr>
        </p:pic>
        <p:sp>
          <p:nvSpPr>
            <p:cNvPr id="8" name="Rectangle 7"/>
            <p:cNvSpPr/>
            <p:nvPr/>
          </p:nvSpPr>
          <p:spPr>
            <a:xfrm>
              <a:off x="3373172" y="192719"/>
              <a:ext cx="893193" cy="2646878"/>
            </a:xfrm>
            <a:prstGeom prst="rect">
              <a:avLst/>
            </a:prstGeom>
          </p:spPr>
          <p:txBody>
            <a:bodyPr wrap="none">
              <a:spAutoFit/>
            </a:bodyPr>
            <a:lstStyle/>
            <a:p>
              <a:r>
                <a:rPr lang="en-SG" sz="16600" dirty="0">
                  <a:solidFill>
                    <a:schemeClr val="tx1">
                      <a:lumMod val="75000"/>
                      <a:lumOff val="25000"/>
                    </a:schemeClr>
                  </a:solidFill>
                  <a:latin typeface="Arial" panose="020B0604020202020204" pitchFamily="34" charset="0"/>
                  <a:cs typeface="Arial" panose="020B0604020202020204" pitchFamily="34" charset="0"/>
                </a:rPr>
                <a:t>“</a:t>
              </a:r>
              <a:endParaRPr lang="en-GB" sz="16600" dirty="0"/>
            </a:p>
          </p:txBody>
        </p:sp>
        <p:sp>
          <p:nvSpPr>
            <p:cNvPr id="9" name="Rectangle 8"/>
            <p:cNvSpPr/>
            <p:nvPr/>
          </p:nvSpPr>
          <p:spPr>
            <a:xfrm>
              <a:off x="8100269" y="888849"/>
              <a:ext cx="893193" cy="2646878"/>
            </a:xfrm>
            <a:prstGeom prst="rect">
              <a:avLst/>
            </a:prstGeom>
          </p:spPr>
          <p:txBody>
            <a:bodyPr wrap="none">
              <a:spAutoFit/>
            </a:bodyPr>
            <a:lstStyle/>
            <a:p>
              <a:pPr>
                <a:spcBef>
                  <a:spcPts val="750"/>
                </a:spcBef>
                <a:buClr>
                  <a:schemeClr val="accent1"/>
                </a:buClr>
                <a:buSzPct val="80000"/>
              </a:pPr>
              <a:r>
                <a:rPr lang="en-US" sz="16600" dirty="0" smtClean="0">
                  <a:solidFill>
                    <a:schemeClr val="tx1">
                      <a:lumMod val="75000"/>
                      <a:lumOff val="25000"/>
                    </a:schemeClr>
                  </a:solidFill>
                  <a:latin typeface="Arial" panose="020B0604020202020204" pitchFamily="34" charset="0"/>
                  <a:cs typeface="Arial" panose="020B0604020202020204" pitchFamily="34" charset="0"/>
                </a:rPr>
                <a:t>”</a:t>
              </a:r>
              <a:endParaRPr lang="en-US" sz="16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3" name="Rectangle 12"/>
            <p:cNvSpPr/>
            <p:nvPr/>
          </p:nvSpPr>
          <p:spPr>
            <a:xfrm>
              <a:off x="4200260" y="546662"/>
              <a:ext cx="3966114" cy="1938992"/>
            </a:xfrm>
            <a:prstGeom prst="rect">
              <a:avLst/>
            </a:prstGeom>
          </p:spPr>
          <p:txBody>
            <a:bodyPr wrap="square">
              <a:spAutoFit/>
            </a:bodyPr>
            <a:lstStyle/>
            <a:p>
              <a:r>
                <a:rPr lang="en-SG" sz="2400" b="1" dirty="0">
                  <a:solidFill>
                    <a:schemeClr val="tx1">
                      <a:lumMod val="75000"/>
                      <a:lumOff val="25000"/>
                    </a:schemeClr>
                  </a:solidFill>
                  <a:latin typeface="Arial Narrow" panose="020B0606020202030204" pitchFamily="34" charset="0"/>
                  <a:cs typeface="Arial" panose="020B0604020202020204" pitchFamily="34" charset="0"/>
                </a:rPr>
                <a:t>Everybody in this country should learn how to program a computer…because it teaches you how to think.</a:t>
              </a:r>
            </a:p>
            <a:p>
              <a:pPr algn="r"/>
              <a:r>
                <a:rPr lang="en-SG" sz="2400" dirty="0">
                  <a:solidFill>
                    <a:schemeClr val="tx1">
                      <a:lumMod val="75000"/>
                      <a:lumOff val="25000"/>
                    </a:schemeClr>
                  </a:solidFill>
                  <a:latin typeface="Arial Narrow" panose="020B0606020202030204" pitchFamily="34" charset="0"/>
                  <a:cs typeface="Arial" panose="020B0604020202020204" pitchFamily="34" charset="0"/>
                </a:rPr>
                <a:t>- Steve Jobs</a:t>
              </a:r>
              <a:endParaRPr lang="en-SG" sz="2400" dirty="0">
                <a:solidFill>
                  <a:schemeClr val="tx1">
                    <a:lumMod val="75000"/>
                    <a:lumOff val="25000"/>
                  </a:schemeClr>
                </a:solidFill>
                <a:latin typeface="Arial Narrow" panose="020B0606020202030204" pitchFamily="34" charset="0"/>
                <a:cs typeface="Arial" panose="020B0604020202020204" pitchFamily="34" charset="0"/>
              </a:endParaRPr>
            </a:p>
          </p:txBody>
        </p:sp>
      </p:grpSp>
    </p:spTree>
    <p:extLst>
      <p:ext uri="{BB962C8B-B14F-4D97-AF65-F5344CB8AC3E}">
        <p14:creationId xmlns:p14="http://schemas.microsoft.com/office/powerpoint/2010/main" val="370600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Let the Magic Happen</a:t>
            </a:r>
            <a:endParaRPr lang="en-GB" dirty="0"/>
          </a:p>
        </p:txBody>
      </p:sp>
      <p:sp>
        <p:nvSpPr>
          <p:cNvPr id="3" name="Content Placeholder 2"/>
          <p:cNvSpPr>
            <a:spLocks noGrp="1"/>
          </p:cNvSpPr>
          <p:nvPr>
            <p:ph idx="1"/>
          </p:nvPr>
        </p:nvSpPr>
        <p:spPr>
          <a:xfrm>
            <a:off x="628650" y="876926"/>
            <a:ext cx="7886700" cy="5692945"/>
          </a:xfrm>
        </p:spPr>
        <p:txBody>
          <a:bodyPr>
            <a:normAutofit/>
          </a:bodyPr>
          <a:lstStyle/>
          <a:p>
            <a:r>
              <a:rPr lang="en-GB" dirty="0" smtClean="0"/>
              <a:t>Appetizer</a:t>
            </a:r>
          </a:p>
          <a:p>
            <a:pPr lvl="1"/>
            <a:r>
              <a:rPr lang="en-GB" dirty="0" smtClean="0"/>
              <a:t>Return “Hello World”</a:t>
            </a:r>
          </a:p>
          <a:p>
            <a:pPr lvl="1"/>
            <a:r>
              <a:rPr lang="en-GB" dirty="0" smtClean="0"/>
              <a:t>Return “Your Name”</a:t>
            </a:r>
          </a:p>
          <a:p>
            <a:r>
              <a:rPr lang="en-GB" sz="3200" dirty="0" smtClean="0"/>
              <a:t>Main Course</a:t>
            </a:r>
          </a:p>
          <a:p>
            <a:pPr lvl="1"/>
            <a:r>
              <a:rPr lang="en-GB" dirty="0" smtClean="0"/>
              <a:t>Lets make our chat bot smarter.</a:t>
            </a:r>
          </a:p>
          <a:p>
            <a:pPr lvl="1"/>
            <a:r>
              <a:rPr lang="en-GB" dirty="0" smtClean="0"/>
              <a:t>Return Sum (1 + 1)</a:t>
            </a:r>
          </a:p>
          <a:p>
            <a:pPr lvl="1"/>
            <a:r>
              <a:rPr lang="en-GB" dirty="0" smtClean="0"/>
              <a:t>Return (IF .. THEN .. ELSE)</a:t>
            </a:r>
          </a:p>
          <a:p>
            <a:r>
              <a:rPr lang="en-GB" sz="3200" dirty="0" smtClean="0"/>
              <a:t>Dessert</a:t>
            </a:r>
            <a:endParaRPr lang="en-GB" sz="3200" dirty="0"/>
          </a:p>
          <a:p>
            <a:pPr lvl="1"/>
            <a:r>
              <a:rPr lang="en-GB" dirty="0" smtClean="0"/>
              <a:t>Return random results. </a:t>
            </a:r>
          </a:p>
          <a:p>
            <a:pPr lvl="1"/>
            <a:r>
              <a:rPr lang="en-GB" dirty="0"/>
              <a:t>What is the day today?</a:t>
            </a:r>
          </a:p>
          <a:p>
            <a:pPr lvl="1"/>
            <a:r>
              <a:rPr lang="en-GB" dirty="0"/>
              <a:t>What is your name?</a:t>
            </a:r>
          </a:p>
          <a:p>
            <a:pPr lvl="1"/>
            <a:r>
              <a:rPr lang="en-GB" dirty="0"/>
              <a:t>I am bored?</a:t>
            </a:r>
            <a:endParaRPr lang="en-GB" dirty="0" smtClean="0"/>
          </a:p>
          <a:p>
            <a:endParaRPr lang="en-GB" dirty="0" smtClean="0"/>
          </a:p>
        </p:txBody>
      </p:sp>
      <p:sp>
        <p:nvSpPr>
          <p:cNvPr id="4" name="Slide Number Placeholder 3"/>
          <p:cNvSpPr>
            <a:spLocks noGrp="1"/>
          </p:cNvSpPr>
          <p:nvPr>
            <p:ph type="sldNum" sz="quarter" idx="12"/>
          </p:nvPr>
        </p:nvSpPr>
        <p:spPr/>
        <p:txBody>
          <a:bodyPr/>
          <a:lstStyle/>
          <a:p>
            <a:r>
              <a:rPr lang="en-SG" dirty="0"/>
              <a:t>02 </a:t>
            </a:r>
            <a:r>
              <a:rPr lang="en-SG" dirty="0" err="1"/>
              <a:t>Chatbot</a:t>
            </a:r>
            <a:endParaRPr lang="en-SG" dirty="0"/>
          </a:p>
        </p:txBody>
      </p:sp>
    </p:spTree>
    <p:extLst>
      <p:ext uri="{BB962C8B-B14F-4D97-AF65-F5344CB8AC3E}">
        <p14:creationId xmlns:p14="http://schemas.microsoft.com/office/powerpoint/2010/main" val="42528527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Web-scraping</a:t>
            </a:r>
            <a:endParaRPr lang="en-SG" dirty="0"/>
          </a:p>
        </p:txBody>
      </p:sp>
      <p:sp>
        <p:nvSpPr>
          <p:cNvPr id="6" name="Text Placeholder 5"/>
          <p:cNvSpPr>
            <a:spLocks noGrp="1"/>
          </p:cNvSpPr>
          <p:nvPr>
            <p:ph type="subTitle" idx="1"/>
          </p:nvPr>
        </p:nvSpPr>
        <p:spPr/>
        <p:txBody>
          <a:bodyPr/>
          <a:lstStyle/>
          <a:p>
            <a:r>
              <a:rPr lang="en-SG" dirty="0" smtClean="0"/>
              <a:t>Scraping Data From HTML</a:t>
            </a:r>
            <a:endParaRPr lang="en-SG"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60 minutes</a:t>
            </a:r>
            <a:endParaRPr lang="en-GB" dirty="0">
              <a:solidFill>
                <a:schemeClr val="bg1"/>
              </a:solidFill>
            </a:endParaRPr>
          </a:p>
        </p:txBody>
      </p:sp>
    </p:spTree>
    <p:extLst>
      <p:ext uri="{BB962C8B-B14F-4D97-AF65-F5344CB8AC3E}">
        <p14:creationId xmlns:p14="http://schemas.microsoft.com/office/powerpoint/2010/main" val="20008497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10" name="Picture 16" descr="Image result for po kung fu panda transparen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21388" y="4660900"/>
            <a:ext cx="3800137" cy="217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905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en-GB" sz="3200" dirty="0" smtClean="0"/>
              <a:t>HTML is</a:t>
            </a:r>
          </a:p>
          <a:p>
            <a:pPr lvl="1"/>
            <a:r>
              <a:rPr lang="en-GB" dirty="0"/>
              <a:t>T</a:t>
            </a:r>
            <a:r>
              <a:rPr lang="en-GB" dirty="0" smtClean="0"/>
              <a:t>he building block of websites.</a:t>
            </a:r>
          </a:p>
          <a:p>
            <a:pPr lvl="1"/>
            <a:r>
              <a:rPr lang="en-GB" dirty="0" smtClean="0"/>
              <a:t>Source code of the Web</a:t>
            </a:r>
            <a:endParaRPr lang="en-GB" sz="3200" dirty="0" smtClean="0"/>
          </a:p>
          <a:p>
            <a:r>
              <a:rPr lang="en-GB" sz="3200" dirty="0" smtClean="0"/>
              <a:t>Concept of HTML Tags</a:t>
            </a:r>
          </a:p>
          <a:p>
            <a:pPr lvl="1"/>
            <a:r>
              <a:rPr lang="en-GB" dirty="0" smtClean="0"/>
              <a:t>Open tags &lt;HTML&gt;</a:t>
            </a:r>
          </a:p>
          <a:p>
            <a:pPr lvl="1"/>
            <a:r>
              <a:rPr lang="en-GB" dirty="0" smtClean="0"/>
              <a:t>Close tags &lt;</a:t>
            </a:r>
            <a:r>
              <a:rPr lang="en-GB" b="1" dirty="0" smtClean="0">
                <a:solidFill>
                  <a:srgbClr val="00B050"/>
                </a:solidFill>
              </a:rPr>
              <a:t>/</a:t>
            </a:r>
            <a:r>
              <a:rPr lang="en-GB" dirty="0" smtClean="0"/>
              <a:t>HTML&gt;</a:t>
            </a:r>
          </a:p>
          <a:p>
            <a:r>
              <a:rPr lang="en-GB" sz="3200" dirty="0" smtClean="0"/>
              <a:t>Let’s see how to scrap data from HTML</a:t>
            </a:r>
          </a:p>
        </p:txBody>
      </p:sp>
      <p:sp>
        <p:nvSpPr>
          <p:cNvPr id="5" name="Title 4"/>
          <p:cNvSpPr>
            <a:spLocks noGrp="1"/>
          </p:cNvSpPr>
          <p:nvPr>
            <p:ph type="title"/>
          </p:nvPr>
        </p:nvSpPr>
        <p:spPr/>
        <p:txBody>
          <a:bodyPr>
            <a:normAutofit/>
          </a:bodyPr>
          <a:lstStyle/>
          <a:p>
            <a:r>
              <a:rPr lang="en-GB" dirty="0" smtClean="0"/>
              <a:t>What is HTML?</a:t>
            </a:r>
            <a:endParaRPr lang="en-GB" dirty="0"/>
          </a:p>
        </p:txBody>
      </p:sp>
      <p:sp>
        <p:nvSpPr>
          <p:cNvPr id="3" name="Slide Number Placeholder 2"/>
          <p:cNvSpPr>
            <a:spLocks noGrp="1"/>
          </p:cNvSpPr>
          <p:nvPr>
            <p:ph type="sldNum" sz="quarter" idx="12"/>
          </p:nvPr>
        </p:nvSpPr>
        <p:spPr/>
        <p:txBody>
          <a:bodyPr/>
          <a:lstStyle/>
          <a:p>
            <a:r>
              <a:rPr lang="en-GB" dirty="0"/>
              <a:t>03 Web-scraping</a:t>
            </a:r>
          </a:p>
        </p:txBody>
      </p:sp>
      <p:pic>
        <p:nvPicPr>
          <p:cNvPr id="6146" name="Picture 2" descr="Image result for htm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105" y="4297266"/>
            <a:ext cx="2243577" cy="22435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72854" y="4394570"/>
            <a:ext cx="1142078" cy="461665"/>
          </a:xfrm>
          <a:prstGeom prst="rect">
            <a:avLst/>
          </a:prstGeom>
          <a:noFill/>
        </p:spPr>
        <p:txBody>
          <a:bodyPr wrap="square" rtlCol="0">
            <a:spAutoFit/>
          </a:bodyPr>
          <a:lstStyle/>
          <a:p>
            <a:pPr algn="ctr"/>
            <a:r>
              <a:rPr lang="en-GB" sz="2400" b="1" dirty="0" smtClean="0">
                <a:solidFill>
                  <a:schemeClr val="bg1"/>
                </a:solidFill>
              </a:rPr>
              <a:t>HTML</a:t>
            </a:r>
            <a:endParaRPr lang="en-GB" sz="2400" b="1" dirty="0">
              <a:solidFill>
                <a:schemeClr val="bg1"/>
              </a:solidFill>
            </a:endParaRPr>
          </a:p>
        </p:txBody>
      </p:sp>
    </p:spTree>
    <p:extLst>
      <p:ext uri="{BB962C8B-B14F-4D97-AF65-F5344CB8AC3E}">
        <p14:creationId xmlns:p14="http://schemas.microsoft.com/office/powerpoint/2010/main" val="1675108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dirty="0"/>
              <a:t>03 Web-scraping</a:t>
            </a:r>
          </a:p>
        </p:txBody>
      </p:sp>
      <p:sp>
        <p:nvSpPr>
          <p:cNvPr id="6" name="Title 5"/>
          <p:cNvSpPr>
            <a:spLocks noGrp="1"/>
          </p:cNvSpPr>
          <p:nvPr>
            <p:ph type="title"/>
          </p:nvPr>
        </p:nvSpPr>
        <p:spPr/>
        <p:txBody>
          <a:bodyPr/>
          <a:lstStyle/>
          <a:p>
            <a:r>
              <a:rPr lang="en-GB" dirty="0" smtClean="0"/>
              <a:t>Word Doc vs HTML Doc</a:t>
            </a:r>
            <a:endParaRPr lang="en-GB" dirty="0"/>
          </a:p>
        </p:txBody>
      </p:sp>
      <p:sp>
        <p:nvSpPr>
          <p:cNvPr id="2" name="TextBox 1"/>
          <p:cNvSpPr txBox="1"/>
          <p:nvPr/>
        </p:nvSpPr>
        <p:spPr>
          <a:xfrm>
            <a:off x="630692" y="982014"/>
            <a:ext cx="1734257" cy="369332"/>
          </a:xfrm>
          <a:prstGeom prst="rect">
            <a:avLst/>
          </a:prstGeom>
          <a:noFill/>
        </p:spPr>
        <p:txBody>
          <a:bodyPr wrap="none" rtlCol="0">
            <a:spAutoFit/>
          </a:bodyPr>
          <a:lstStyle/>
          <a:p>
            <a:r>
              <a:rPr lang="en-GB" dirty="0" smtClean="0"/>
              <a:t>Word Document</a:t>
            </a:r>
            <a:endParaRPr lang="en-GB" dirty="0"/>
          </a:p>
        </p:txBody>
      </p:sp>
      <p:sp>
        <p:nvSpPr>
          <p:cNvPr id="7" name="TextBox 6"/>
          <p:cNvSpPr txBox="1"/>
          <p:nvPr/>
        </p:nvSpPr>
        <p:spPr>
          <a:xfrm>
            <a:off x="4941122" y="982013"/>
            <a:ext cx="1769523" cy="369332"/>
          </a:xfrm>
          <a:prstGeom prst="rect">
            <a:avLst/>
          </a:prstGeom>
          <a:noFill/>
        </p:spPr>
        <p:txBody>
          <a:bodyPr wrap="none" rtlCol="0">
            <a:spAutoFit/>
          </a:bodyPr>
          <a:lstStyle/>
          <a:p>
            <a:r>
              <a:rPr lang="en-GB" dirty="0" smtClean="0"/>
              <a:t>HTML Document</a:t>
            </a:r>
            <a:endParaRPr lang="en-GB" dirty="0"/>
          </a:p>
        </p:txBody>
      </p:sp>
      <p:pic>
        <p:nvPicPr>
          <p:cNvPr id="8" name="Picture 7"/>
          <p:cNvPicPr>
            <a:picLocks noChangeAspect="1"/>
          </p:cNvPicPr>
          <p:nvPr/>
        </p:nvPicPr>
        <p:blipFill>
          <a:blip r:embed="rId3"/>
          <a:stretch>
            <a:fillRect/>
          </a:stretch>
        </p:blipFill>
        <p:spPr>
          <a:xfrm>
            <a:off x="630692" y="1611847"/>
            <a:ext cx="3469004" cy="4818970"/>
          </a:xfrm>
          <a:prstGeom prst="rect">
            <a:avLst/>
          </a:prstGeom>
        </p:spPr>
      </p:pic>
      <p:pic>
        <p:nvPicPr>
          <p:cNvPr id="9" name="Picture 8"/>
          <p:cNvPicPr>
            <a:picLocks noChangeAspect="1"/>
          </p:cNvPicPr>
          <p:nvPr/>
        </p:nvPicPr>
        <p:blipFill>
          <a:blip r:embed="rId4"/>
          <a:stretch>
            <a:fillRect/>
          </a:stretch>
        </p:blipFill>
        <p:spPr>
          <a:xfrm>
            <a:off x="4941122" y="1611847"/>
            <a:ext cx="3430590" cy="4818970"/>
          </a:xfrm>
          <a:prstGeom prst="rect">
            <a:avLst/>
          </a:prstGeom>
        </p:spPr>
      </p:pic>
      <p:sp>
        <p:nvSpPr>
          <p:cNvPr id="3" name="Rectangle 2"/>
          <p:cNvSpPr/>
          <p:nvPr/>
        </p:nvSpPr>
        <p:spPr>
          <a:xfrm>
            <a:off x="947057" y="2939143"/>
            <a:ext cx="2612572" cy="158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050971" y="2939143"/>
            <a:ext cx="2612572" cy="158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96452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a:t>Word Doc vs HTML Doc</a:t>
            </a:r>
          </a:p>
        </p:txBody>
      </p:sp>
      <p:sp>
        <p:nvSpPr>
          <p:cNvPr id="7" name="TextBox 6"/>
          <p:cNvSpPr txBox="1"/>
          <p:nvPr/>
        </p:nvSpPr>
        <p:spPr>
          <a:xfrm>
            <a:off x="630692" y="982014"/>
            <a:ext cx="1734257" cy="369332"/>
          </a:xfrm>
          <a:prstGeom prst="rect">
            <a:avLst/>
          </a:prstGeom>
          <a:noFill/>
        </p:spPr>
        <p:txBody>
          <a:bodyPr wrap="none" rtlCol="0">
            <a:spAutoFit/>
          </a:bodyPr>
          <a:lstStyle/>
          <a:p>
            <a:r>
              <a:rPr lang="en-GB" dirty="0" smtClean="0"/>
              <a:t>Word Document</a:t>
            </a:r>
            <a:endParaRPr lang="en-GB" dirty="0"/>
          </a:p>
        </p:txBody>
      </p:sp>
      <p:sp>
        <p:nvSpPr>
          <p:cNvPr id="10" name="TextBox 9"/>
          <p:cNvSpPr txBox="1"/>
          <p:nvPr/>
        </p:nvSpPr>
        <p:spPr>
          <a:xfrm>
            <a:off x="4941122" y="982013"/>
            <a:ext cx="1769523" cy="369332"/>
          </a:xfrm>
          <a:prstGeom prst="rect">
            <a:avLst/>
          </a:prstGeom>
          <a:noFill/>
        </p:spPr>
        <p:txBody>
          <a:bodyPr wrap="none" rtlCol="0">
            <a:spAutoFit/>
          </a:bodyPr>
          <a:lstStyle/>
          <a:p>
            <a:r>
              <a:rPr lang="en-GB" dirty="0" smtClean="0"/>
              <a:t>HTML Document</a:t>
            </a:r>
            <a:endParaRPr lang="en-GB" dirty="0"/>
          </a:p>
        </p:txBody>
      </p:sp>
      <p:pic>
        <p:nvPicPr>
          <p:cNvPr id="3" name="Picture 2"/>
          <p:cNvPicPr>
            <a:picLocks noChangeAspect="1"/>
          </p:cNvPicPr>
          <p:nvPr/>
        </p:nvPicPr>
        <p:blipFill>
          <a:blip r:embed="rId3"/>
          <a:stretch>
            <a:fillRect/>
          </a:stretch>
        </p:blipFill>
        <p:spPr>
          <a:xfrm>
            <a:off x="630692" y="1611847"/>
            <a:ext cx="3469004" cy="4818970"/>
          </a:xfrm>
          <a:prstGeom prst="rect">
            <a:avLst/>
          </a:prstGeom>
        </p:spPr>
      </p:pic>
      <p:pic>
        <p:nvPicPr>
          <p:cNvPr id="6" name="Picture 5"/>
          <p:cNvPicPr>
            <a:picLocks noChangeAspect="1"/>
          </p:cNvPicPr>
          <p:nvPr/>
        </p:nvPicPr>
        <p:blipFill>
          <a:blip r:embed="rId4"/>
          <a:stretch>
            <a:fillRect/>
          </a:stretch>
        </p:blipFill>
        <p:spPr>
          <a:xfrm>
            <a:off x="4941122" y="1611847"/>
            <a:ext cx="3430590" cy="4818970"/>
          </a:xfrm>
          <a:prstGeom prst="rect">
            <a:avLst/>
          </a:prstGeom>
        </p:spPr>
      </p:pic>
    </p:spTree>
    <p:extLst>
      <p:ext uri="{BB962C8B-B14F-4D97-AF65-F5344CB8AC3E}">
        <p14:creationId xmlns:p14="http://schemas.microsoft.com/office/powerpoint/2010/main" val="2056655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6746" y="1828996"/>
            <a:ext cx="2527394" cy="376101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&lt;HTML&gt;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&lt;/HTML&gt;</a:t>
            </a:r>
          </a:p>
        </p:txBody>
      </p:sp>
      <p:sp>
        <p:nvSpPr>
          <p:cNvPr id="12" name="Rectangle 11"/>
          <p:cNvSpPr/>
          <p:nvPr/>
        </p:nvSpPr>
        <p:spPr>
          <a:xfrm>
            <a:off x="3416077" y="2612807"/>
            <a:ext cx="2163007" cy="214151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&lt;BODY&gt;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&lt;/BODY&gt;</a:t>
            </a:r>
          </a:p>
          <a:p>
            <a:pPr algn="ctr"/>
            <a:endParaRPr lang="en-GB" sz="1350" dirty="0">
              <a:solidFill>
                <a:srgbClr val="00B050"/>
              </a:solidFill>
            </a:endParaRPr>
          </a:p>
        </p:txBody>
      </p:sp>
      <p:sp>
        <p:nvSpPr>
          <p:cNvPr id="17" name="Rectangle 16"/>
          <p:cNvSpPr/>
          <p:nvPr/>
        </p:nvSpPr>
        <p:spPr>
          <a:xfrm>
            <a:off x="3772584" y="3351402"/>
            <a:ext cx="1472078" cy="684464"/>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&lt;</a:t>
            </a:r>
            <a:r>
              <a:rPr lang="en-GB" sz="1350" dirty="0">
                <a:solidFill>
                  <a:srgbClr val="00B050"/>
                </a:solidFill>
              </a:rPr>
              <a:t>P </a:t>
            </a:r>
            <a:r>
              <a:rPr lang="en-GB" sz="1350" dirty="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endParaRPr lang="en-GB" sz="1350" dirty="0">
              <a:solidFill>
                <a:srgbClr val="00B050"/>
              </a:solidFill>
            </a:endParaRPr>
          </a:p>
          <a:p>
            <a:r>
              <a:rPr lang="en-GB" sz="1350" dirty="0">
                <a:solidFill>
                  <a:schemeClr val="tx1">
                    <a:lumMod val="95000"/>
                    <a:lumOff val="5000"/>
                  </a:schemeClr>
                </a:solidFill>
              </a:rPr>
              <a:t>Hello World!</a:t>
            </a:r>
          </a:p>
          <a:p>
            <a:r>
              <a:rPr lang="en-GB" sz="1350" dirty="0" smtClean="0">
                <a:solidFill>
                  <a:srgbClr val="00B050"/>
                </a:solidFill>
              </a:rPr>
              <a:t>&lt;/P&gt;</a:t>
            </a:r>
            <a:endParaRPr lang="en-GB" sz="1350" dirty="0">
              <a:solidFill>
                <a:srgbClr val="00B050"/>
              </a:solidFill>
            </a:endParaRPr>
          </a:p>
        </p:txBody>
      </p:sp>
      <p:sp>
        <p:nvSpPr>
          <p:cNvPr id="19" name="TextBox 18"/>
          <p:cNvSpPr txBox="1"/>
          <p:nvPr/>
        </p:nvSpPr>
        <p:spPr>
          <a:xfrm>
            <a:off x="5942394" y="1834439"/>
            <a:ext cx="2770682" cy="2377574"/>
          </a:xfrm>
          <a:prstGeom prst="rect">
            <a:avLst/>
          </a:prstGeom>
          <a:noFill/>
        </p:spPr>
        <p:txBody>
          <a:bodyPr wrap="square" rtlCol="0">
            <a:spAutoFit/>
          </a:bodyPr>
          <a:lstStyle/>
          <a:p>
            <a:r>
              <a:rPr lang="en-GB" sz="1350" dirty="0">
                <a:solidFill>
                  <a:srgbClr val="00B050"/>
                </a:solidFill>
              </a:rPr>
              <a:t>&lt;HTML</a:t>
            </a:r>
            <a:r>
              <a:rPr lang="en-GB" sz="1350" dirty="0" smtClean="0">
                <a:solidFill>
                  <a:srgbClr val="00B050"/>
                </a:solidFill>
              </a:rPr>
              <a:t>&gt;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&lt;P </a:t>
            </a:r>
            <a:r>
              <a:rPr lang="en-GB" sz="1350" dirty="0" smtClean="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p>
          <a:p>
            <a:r>
              <a:rPr lang="en-GB" sz="1350" dirty="0" smtClean="0"/>
              <a:t>Hello </a:t>
            </a:r>
            <a:r>
              <a:rPr lang="en-GB" sz="1350" dirty="0"/>
              <a:t>World</a:t>
            </a:r>
            <a:r>
              <a:rPr lang="en-GB" sz="1350" dirty="0" smtClean="0"/>
              <a:t>!</a:t>
            </a:r>
            <a:br>
              <a:rPr lang="en-GB" sz="1350" dirty="0" smtClean="0"/>
            </a:br>
            <a:r>
              <a:rPr lang="en-GB" sz="1350" dirty="0" smtClean="0">
                <a:solidFill>
                  <a:srgbClr val="00B050"/>
                </a:solidFill>
              </a:rPr>
              <a:t>&lt;/P&gt;</a:t>
            </a:r>
            <a:endParaRPr lang="en-GB" sz="1350" dirty="0">
              <a:solidFill>
                <a:srgbClr val="00B050"/>
              </a:solidFill>
            </a:endParaRP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HTML&gt;</a:t>
            </a:r>
          </a:p>
        </p:txBody>
      </p:sp>
      <p:sp>
        <p:nvSpPr>
          <p:cNvPr id="23" name="Rectangle 22"/>
          <p:cNvSpPr/>
          <p:nvPr/>
        </p:nvSpPr>
        <p:spPr>
          <a:xfrm>
            <a:off x="5945398" y="1085494"/>
            <a:ext cx="2667000"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a:t>HTML </a:t>
            </a:r>
            <a:r>
              <a:rPr lang="en-GB" sz="1350" b="1" dirty="0" smtClean="0"/>
              <a:t>- RAW CODE</a:t>
            </a:r>
            <a:endParaRPr lang="en-GB" sz="1350" b="1" dirty="0"/>
          </a:p>
        </p:txBody>
      </p:sp>
      <p:sp>
        <p:nvSpPr>
          <p:cNvPr id="25" name="Rectangle 24"/>
          <p:cNvSpPr/>
          <p:nvPr/>
        </p:nvSpPr>
        <p:spPr>
          <a:xfrm>
            <a:off x="3236746"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CODE </a:t>
            </a:r>
            <a:r>
              <a:rPr lang="en-GB" sz="1350" b="1" dirty="0"/>
              <a:t>BLOCKS</a:t>
            </a:r>
          </a:p>
        </p:txBody>
      </p:sp>
      <p:sp>
        <p:nvSpPr>
          <p:cNvPr id="28" name="Title 27"/>
          <p:cNvSpPr>
            <a:spLocks noGrp="1"/>
          </p:cNvSpPr>
          <p:nvPr>
            <p:ph type="title"/>
          </p:nvPr>
        </p:nvSpPr>
        <p:spPr/>
        <p:txBody>
          <a:bodyPr/>
          <a:lstStyle/>
          <a:p>
            <a:r>
              <a:rPr lang="en-GB" dirty="0" smtClean="0"/>
              <a:t>HTML - Code Visualization</a:t>
            </a:r>
            <a:endParaRPr lang="en-GB" dirty="0"/>
          </a:p>
        </p:txBody>
      </p:sp>
      <p:sp>
        <p:nvSpPr>
          <p:cNvPr id="32" name="Down Arrow 31"/>
          <p:cNvSpPr/>
          <p:nvPr/>
        </p:nvSpPr>
        <p:spPr>
          <a:xfrm rot="8100000">
            <a:off x="7925090" y="3849038"/>
            <a:ext cx="500743"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p:cNvSpPr txBox="1"/>
          <p:nvPr/>
        </p:nvSpPr>
        <p:spPr>
          <a:xfrm>
            <a:off x="5962959" y="4416321"/>
            <a:ext cx="2750117" cy="1569660"/>
          </a:xfrm>
          <a:prstGeom prst="rect">
            <a:avLst/>
          </a:prstGeom>
          <a:solidFill>
            <a:srgbClr val="00B050"/>
          </a:solidFill>
        </p:spPr>
        <p:txBody>
          <a:bodyPr wrap="square" rtlCol="0">
            <a:spAutoFit/>
          </a:bodyPr>
          <a:lstStyle/>
          <a:p>
            <a:pPr marL="214313" indent="-214313">
              <a:buFont typeface="Arial" panose="020B0604020202020204" pitchFamily="34" charset="0"/>
              <a:buChar char="•"/>
            </a:pPr>
            <a:r>
              <a:rPr lang="en-GB" sz="1600" dirty="0">
                <a:solidFill>
                  <a:schemeClr val="bg1"/>
                </a:solidFill>
              </a:rPr>
              <a:t>These </a:t>
            </a:r>
            <a:r>
              <a:rPr lang="en-GB" sz="1600" dirty="0" smtClean="0">
                <a:solidFill>
                  <a:schemeClr val="bg1"/>
                </a:solidFill>
              </a:rPr>
              <a:t>values are enclosed in tags  (think of containers). </a:t>
            </a:r>
          </a:p>
          <a:p>
            <a:pPr marL="214313" indent="-214313">
              <a:buFont typeface="Arial" panose="020B0604020202020204" pitchFamily="34" charset="0"/>
              <a:buChar char="•"/>
            </a:pPr>
            <a:endParaRPr lang="en-GB" sz="1600" dirty="0">
              <a:solidFill>
                <a:schemeClr val="bg1"/>
              </a:solidFill>
            </a:endParaRPr>
          </a:p>
          <a:p>
            <a:pPr marL="214313" indent="-214313">
              <a:buFont typeface="Arial" panose="020B0604020202020204" pitchFamily="34" charset="0"/>
              <a:buChar char="•"/>
            </a:pPr>
            <a:r>
              <a:rPr lang="en-GB" sz="1600" dirty="0">
                <a:solidFill>
                  <a:schemeClr val="bg1"/>
                </a:solidFill>
              </a:rPr>
              <a:t>They are the </a:t>
            </a:r>
            <a:r>
              <a:rPr lang="en-GB" sz="1600" dirty="0" smtClean="0">
                <a:solidFill>
                  <a:schemeClr val="bg1"/>
                </a:solidFill>
              </a:rPr>
              <a:t>basic building blocks needed used </a:t>
            </a:r>
            <a:r>
              <a:rPr lang="en-GB" sz="1600" dirty="0">
                <a:solidFill>
                  <a:schemeClr val="bg1"/>
                </a:solidFill>
              </a:rPr>
              <a:t>to build basic </a:t>
            </a:r>
            <a:r>
              <a:rPr lang="en-GB" sz="1600" dirty="0" smtClean="0">
                <a:solidFill>
                  <a:schemeClr val="bg1"/>
                </a:solidFill>
              </a:rPr>
              <a:t>to complex websites</a:t>
            </a:r>
            <a:r>
              <a:rPr lang="en-GB" sz="1600" dirty="0">
                <a:solidFill>
                  <a:schemeClr val="bg1"/>
                </a:solidFill>
              </a:rPr>
              <a:t>.</a:t>
            </a:r>
          </a:p>
        </p:txBody>
      </p:sp>
      <p:sp>
        <p:nvSpPr>
          <p:cNvPr id="20" name="Rectangle 19"/>
          <p:cNvSpPr/>
          <p:nvPr/>
        </p:nvSpPr>
        <p:spPr>
          <a:xfrm>
            <a:off x="422117" y="1804504"/>
            <a:ext cx="2520025" cy="3761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Container (HTML</a:t>
            </a:r>
            <a:r>
              <a:rPr lang="en-GB" sz="1350" dirty="0">
                <a:solidFill>
                  <a:srgbClr val="00B050"/>
                </a:solidFill>
              </a:rPr>
              <a:t>)</a:t>
            </a:r>
          </a:p>
        </p:txBody>
      </p:sp>
      <p:sp>
        <p:nvSpPr>
          <p:cNvPr id="22" name="Rectangle 21"/>
          <p:cNvSpPr/>
          <p:nvPr/>
        </p:nvSpPr>
        <p:spPr>
          <a:xfrm>
            <a:off x="607629" y="2588314"/>
            <a:ext cx="2160341" cy="21415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(BODY)</a:t>
            </a:r>
          </a:p>
        </p:txBody>
      </p:sp>
      <p:sp>
        <p:nvSpPr>
          <p:cNvPr id="27" name="Rectangle 26"/>
          <p:cNvSpPr/>
          <p:nvPr/>
        </p:nvSpPr>
        <p:spPr>
          <a:xfrm>
            <a:off x="986238" y="3326908"/>
            <a:ext cx="1414615" cy="6844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a:t>
            </a:r>
            <a:r>
              <a:rPr lang="en-GB" sz="1350" dirty="0" smtClean="0">
                <a:solidFill>
                  <a:srgbClr val="00B050"/>
                </a:solidFill>
              </a:rPr>
              <a:t>(P)</a:t>
            </a:r>
            <a:endParaRPr lang="en-GB" sz="1350" dirty="0">
              <a:solidFill>
                <a:srgbClr val="00B050"/>
              </a:solidFill>
            </a:endParaRPr>
          </a:p>
        </p:txBody>
      </p:sp>
      <p:sp>
        <p:nvSpPr>
          <p:cNvPr id="29" name="Rectangle 28"/>
          <p:cNvSpPr/>
          <p:nvPr/>
        </p:nvSpPr>
        <p:spPr>
          <a:xfrm>
            <a:off x="429848"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NESTED CONTAINERS</a:t>
            </a:r>
            <a:endParaRPr lang="en-GB" sz="1350" b="1" dirty="0"/>
          </a:p>
        </p:txBody>
      </p:sp>
      <p:sp>
        <p:nvSpPr>
          <p:cNvPr id="16" name="Slide Number Placeholder 3"/>
          <p:cNvSpPr>
            <a:spLocks noGrp="1"/>
          </p:cNvSpPr>
          <p:nvPr>
            <p:ph type="sldNum" sz="quarter" idx="12"/>
          </p:nvPr>
        </p:nvSpPr>
        <p:spPr>
          <a:xfrm>
            <a:off x="7097487" y="120177"/>
            <a:ext cx="1912134" cy="365125"/>
          </a:xfrm>
        </p:spPr>
        <p:txBody>
          <a:bodyPr/>
          <a:lstStyle/>
          <a:p>
            <a:r>
              <a:rPr lang="en-GB" dirty="0"/>
              <a:t>03 Web-scraping</a:t>
            </a:r>
          </a:p>
        </p:txBody>
      </p:sp>
    </p:spTree>
    <p:extLst>
      <p:ext uri="{BB962C8B-B14F-4D97-AF65-F5344CB8AC3E}">
        <p14:creationId xmlns:p14="http://schemas.microsoft.com/office/powerpoint/2010/main" val="4113717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a:t>Word Doc vs HTML Doc</a:t>
            </a:r>
          </a:p>
        </p:txBody>
      </p:sp>
      <p:sp>
        <p:nvSpPr>
          <p:cNvPr id="7" name="TextBox 6"/>
          <p:cNvSpPr txBox="1"/>
          <p:nvPr/>
        </p:nvSpPr>
        <p:spPr>
          <a:xfrm>
            <a:off x="630692" y="982014"/>
            <a:ext cx="1734257" cy="369332"/>
          </a:xfrm>
          <a:prstGeom prst="rect">
            <a:avLst/>
          </a:prstGeom>
          <a:noFill/>
        </p:spPr>
        <p:txBody>
          <a:bodyPr wrap="none" rtlCol="0">
            <a:spAutoFit/>
          </a:bodyPr>
          <a:lstStyle/>
          <a:p>
            <a:r>
              <a:rPr lang="en-GB" dirty="0" smtClean="0"/>
              <a:t>Word Document</a:t>
            </a:r>
            <a:endParaRPr lang="en-GB" dirty="0"/>
          </a:p>
        </p:txBody>
      </p:sp>
      <p:sp>
        <p:nvSpPr>
          <p:cNvPr id="10" name="TextBox 9"/>
          <p:cNvSpPr txBox="1"/>
          <p:nvPr/>
        </p:nvSpPr>
        <p:spPr>
          <a:xfrm>
            <a:off x="4941122" y="982013"/>
            <a:ext cx="1769523" cy="369332"/>
          </a:xfrm>
          <a:prstGeom prst="rect">
            <a:avLst/>
          </a:prstGeom>
          <a:noFill/>
        </p:spPr>
        <p:txBody>
          <a:bodyPr wrap="none" rtlCol="0">
            <a:spAutoFit/>
          </a:bodyPr>
          <a:lstStyle/>
          <a:p>
            <a:r>
              <a:rPr lang="en-GB" dirty="0" smtClean="0"/>
              <a:t>HTML Document</a:t>
            </a:r>
            <a:endParaRPr lang="en-GB" dirty="0"/>
          </a:p>
        </p:txBody>
      </p:sp>
      <p:pic>
        <p:nvPicPr>
          <p:cNvPr id="3" name="Picture 2"/>
          <p:cNvPicPr>
            <a:picLocks noChangeAspect="1"/>
          </p:cNvPicPr>
          <p:nvPr/>
        </p:nvPicPr>
        <p:blipFill>
          <a:blip r:embed="rId3"/>
          <a:stretch>
            <a:fillRect/>
          </a:stretch>
        </p:blipFill>
        <p:spPr>
          <a:xfrm>
            <a:off x="630692" y="1611847"/>
            <a:ext cx="3469004" cy="4818970"/>
          </a:xfrm>
          <a:prstGeom prst="rect">
            <a:avLst/>
          </a:prstGeom>
        </p:spPr>
      </p:pic>
      <p:pic>
        <p:nvPicPr>
          <p:cNvPr id="6" name="Picture 5"/>
          <p:cNvPicPr>
            <a:picLocks noChangeAspect="1"/>
          </p:cNvPicPr>
          <p:nvPr/>
        </p:nvPicPr>
        <p:blipFill>
          <a:blip r:embed="rId4"/>
          <a:stretch>
            <a:fillRect/>
          </a:stretch>
        </p:blipFill>
        <p:spPr>
          <a:xfrm>
            <a:off x="4941122" y="1611847"/>
            <a:ext cx="3430590" cy="4818970"/>
          </a:xfrm>
          <a:prstGeom prst="rect">
            <a:avLst/>
          </a:prstGeom>
        </p:spPr>
      </p:pic>
    </p:spTree>
    <p:extLst>
      <p:ext uri="{BB962C8B-B14F-4D97-AF65-F5344CB8AC3E}">
        <p14:creationId xmlns:p14="http://schemas.microsoft.com/office/powerpoint/2010/main" val="31157072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72966" y="3790623"/>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B050"/>
                </a:solidFill>
                <a:latin typeface="Arial Narrow" panose="020B0606020202030204" pitchFamily="34" charset="0"/>
              </a:rPr>
              <a:t>&lt;</a:t>
            </a:r>
            <a:r>
              <a:rPr lang="en-GB" sz="2400" dirty="0" err="1">
                <a:solidFill>
                  <a:srgbClr val="00B050"/>
                </a:solidFill>
                <a:latin typeface="Arial Narrow" panose="020B0606020202030204" pitchFamily="34" charset="0"/>
              </a:rPr>
              <a:t>i</a:t>
            </a:r>
            <a:r>
              <a:rPr lang="en-GB" sz="2400" dirty="0">
                <a:solidFill>
                  <a:srgbClr val="00B050"/>
                </a:solidFill>
                <a:latin typeface="Arial Narrow" panose="020B0606020202030204" pitchFamily="34" charset="0"/>
              </a:rPr>
              <a:t>&gt;</a:t>
            </a:r>
            <a:r>
              <a:rPr lang="en-GB" sz="2400" dirty="0">
                <a:solidFill>
                  <a:schemeClr val="tx1">
                    <a:lumMod val="75000"/>
                    <a:lumOff val="25000"/>
                  </a:schemeClr>
                </a:solidFill>
                <a:latin typeface="Arial Narrow" panose="020B0606020202030204" pitchFamily="34" charset="0"/>
              </a:rPr>
              <a:t>Sexy Italicized Words!</a:t>
            </a:r>
            <a:r>
              <a:rPr lang="en-GB" sz="2400" dirty="0">
                <a:solidFill>
                  <a:srgbClr val="00B050"/>
                </a:solidFill>
                <a:latin typeface="Arial Narrow" panose="020B0606020202030204" pitchFamily="34" charset="0"/>
              </a:rPr>
              <a:t>&lt;/</a:t>
            </a:r>
            <a:r>
              <a:rPr lang="en-GB" sz="2400" dirty="0" err="1">
                <a:solidFill>
                  <a:srgbClr val="00B050"/>
                </a:solidFill>
                <a:latin typeface="Arial Narrow" panose="020B0606020202030204" pitchFamily="34" charset="0"/>
              </a:rPr>
              <a:t>i</a:t>
            </a:r>
            <a:r>
              <a:rPr lang="en-GB" sz="2400" dirty="0">
                <a:solidFill>
                  <a:srgbClr val="00B050"/>
                </a:solidFill>
                <a:latin typeface="Arial Narrow" panose="020B0606020202030204" pitchFamily="34" charset="0"/>
              </a:rPr>
              <a:t>&gt;</a:t>
            </a:r>
          </a:p>
        </p:txBody>
      </p:sp>
      <p:sp>
        <p:nvSpPr>
          <p:cNvPr id="11" name="Rectangle 10"/>
          <p:cNvSpPr/>
          <p:nvPr/>
        </p:nvSpPr>
        <p:spPr>
          <a:xfrm>
            <a:off x="472966" y="4210132"/>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B050"/>
                </a:solidFill>
                <a:latin typeface="Arial Narrow" panose="020B0606020202030204" pitchFamily="34" charset="0"/>
              </a:rPr>
              <a:t>&lt;font </a:t>
            </a:r>
            <a:r>
              <a:rPr lang="en-GB" sz="2400" dirty="0" err="1">
                <a:solidFill>
                  <a:srgbClr val="00B050"/>
                </a:solidFill>
                <a:latin typeface="Arial Narrow" panose="020B0606020202030204" pitchFamily="34" charset="0"/>
              </a:rPr>
              <a:t>color</a:t>
            </a:r>
            <a:r>
              <a:rPr lang="en-GB" sz="2400" dirty="0">
                <a:solidFill>
                  <a:srgbClr val="00B050"/>
                </a:solidFill>
                <a:latin typeface="Arial Narrow" panose="020B0606020202030204" pitchFamily="34" charset="0"/>
              </a:rPr>
              <a:t>=“green”&gt;</a:t>
            </a:r>
            <a:r>
              <a:rPr lang="en-GB" sz="2400" dirty="0">
                <a:solidFill>
                  <a:schemeClr val="tx1">
                    <a:lumMod val="75000"/>
                    <a:lumOff val="25000"/>
                  </a:schemeClr>
                </a:solidFill>
                <a:latin typeface="Arial Narrow" panose="020B0606020202030204" pitchFamily="34" charset="0"/>
              </a:rPr>
              <a:t>Green is the new black!</a:t>
            </a:r>
            <a:r>
              <a:rPr lang="en-GB" sz="2400" dirty="0">
                <a:solidFill>
                  <a:srgbClr val="00B050"/>
                </a:solidFill>
                <a:latin typeface="Arial Narrow" panose="020B0606020202030204" pitchFamily="34" charset="0"/>
              </a:rPr>
              <a:t>&lt;/font&gt;</a:t>
            </a:r>
            <a:endParaRPr lang="en-GB" sz="2400" dirty="0">
              <a:solidFill>
                <a:schemeClr val="tx1">
                  <a:lumMod val="75000"/>
                  <a:lumOff val="25000"/>
                </a:schemeClr>
              </a:solidFill>
            </a:endParaRPr>
          </a:p>
        </p:txBody>
      </p:sp>
      <p:sp>
        <p:nvSpPr>
          <p:cNvPr id="9" name="Rectangle 8"/>
          <p:cNvSpPr/>
          <p:nvPr/>
        </p:nvSpPr>
        <p:spPr>
          <a:xfrm>
            <a:off x="472966" y="3363353"/>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B050"/>
                </a:solidFill>
                <a:latin typeface="Arial Narrow" panose="020B0606020202030204" pitchFamily="34" charset="0"/>
              </a:rPr>
              <a:t>&lt;b&gt;</a:t>
            </a:r>
            <a:r>
              <a:rPr lang="en-GB" sz="2400" dirty="0">
                <a:solidFill>
                  <a:schemeClr val="tx1">
                    <a:lumMod val="75000"/>
                    <a:lumOff val="25000"/>
                  </a:schemeClr>
                </a:solidFill>
                <a:latin typeface="Arial Narrow" panose="020B0606020202030204" pitchFamily="34" charset="0"/>
              </a:rPr>
              <a:t>I AM BOLD!</a:t>
            </a:r>
            <a:r>
              <a:rPr lang="en-GB" sz="2400" dirty="0">
                <a:solidFill>
                  <a:srgbClr val="00B050"/>
                </a:solidFill>
                <a:latin typeface="Arial Narrow" panose="020B0606020202030204" pitchFamily="34" charset="0"/>
              </a:rPr>
              <a:t>&lt;/b&gt;</a:t>
            </a:r>
            <a:endParaRPr lang="en-GB" sz="2400" dirty="0">
              <a:solidFill>
                <a:schemeClr val="tx1">
                  <a:lumMod val="75000"/>
                  <a:lumOff val="25000"/>
                </a:schemeClr>
              </a:solidFill>
            </a:endParaRPr>
          </a:p>
        </p:txBody>
      </p:sp>
      <p:sp>
        <p:nvSpPr>
          <p:cNvPr id="5" name="Rectangle 4"/>
          <p:cNvSpPr/>
          <p:nvPr/>
        </p:nvSpPr>
        <p:spPr>
          <a:xfrm>
            <a:off x="472966" y="2936083"/>
            <a:ext cx="8432908" cy="374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lumMod val="75000"/>
                    <a:lumOff val="25000"/>
                  </a:schemeClr>
                </a:solidFill>
              </a:rPr>
              <a:t>Hello World!</a:t>
            </a:r>
            <a:endParaRPr lang="en-GB" sz="2400" dirty="0">
              <a:solidFill>
                <a:schemeClr val="tx1">
                  <a:lumMod val="75000"/>
                  <a:lumOff val="25000"/>
                </a:schemeClr>
              </a:solidFill>
            </a:endParaRPr>
          </a:p>
        </p:txBody>
      </p:sp>
      <p:sp>
        <p:nvSpPr>
          <p:cNvPr id="2" name="Title 1"/>
          <p:cNvSpPr>
            <a:spLocks noGrp="1"/>
          </p:cNvSpPr>
          <p:nvPr>
            <p:ph type="title"/>
          </p:nvPr>
        </p:nvSpPr>
        <p:spPr/>
        <p:txBody>
          <a:bodyPr/>
          <a:lstStyle/>
          <a:p>
            <a:r>
              <a:rPr lang="en-GB" dirty="0"/>
              <a:t>Word Doc vs HTML Doc</a:t>
            </a:r>
          </a:p>
        </p:txBody>
      </p:sp>
      <p:sp>
        <p:nvSpPr>
          <p:cNvPr id="6" name="Content Placeholder 5"/>
          <p:cNvSpPr>
            <a:spLocks noGrp="1"/>
          </p:cNvSpPr>
          <p:nvPr>
            <p:ph idx="1"/>
          </p:nvPr>
        </p:nvSpPr>
        <p:spPr>
          <a:xfrm>
            <a:off x="628649" y="1071103"/>
            <a:ext cx="7886700" cy="590931"/>
          </a:xfrm>
          <a:prstGeom prst="rect">
            <a:avLst/>
          </a:prstGeom>
        </p:spPr>
        <p:txBody>
          <a:bodyPr>
            <a:spAutoFit/>
          </a:bodyPr>
          <a:lstStyle/>
          <a:p>
            <a:pPr marL="0" indent="0">
              <a:buNone/>
            </a:pPr>
            <a:r>
              <a:rPr lang="en-GB" sz="3600" dirty="0" smtClean="0">
                <a:solidFill>
                  <a:schemeClr val="tx1"/>
                </a:solidFill>
              </a:rPr>
              <a:t>Hey! HTML is just made up of TAGs</a:t>
            </a:r>
            <a:endParaRPr lang="en-GB" sz="3600" dirty="0">
              <a:solidFill>
                <a:schemeClr val="tx1"/>
              </a:solidFill>
            </a:endParaRPr>
          </a:p>
        </p:txBody>
      </p:sp>
      <p:sp>
        <p:nvSpPr>
          <p:cNvPr id="4" name="Slide Number Placeholder 3"/>
          <p:cNvSpPr>
            <a:spLocks noGrp="1"/>
          </p:cNvSpPr>
          <p:nvPr>
            <p:ph type="sldNum" sz="quarter" idx="12"/>
          </p:nvPr>
        </p:nvSpPr>
        <p:spPr/>
        <p:txBody>
          <a:bodyPr/>
          <a:lstStyle/>
          <a:p>
            <a:r>
              <a:rPr lang="en-GB" dirty="0"/>
              <a:t>03 </a:t>
            </a:r>
            <a:r>
              <a:rPr lang="en-GB" dirty="0" smtClean="0"/>
              <a:t>Web-scraping</a:t>
            </a:r>
            <a:endParaRPr lang="en-GB" dirty="0"/>
          </a:p>
        </p:txBody>
      </p:sp>
      <p:sp>
        <p:nvSpPr>
          <p:cNvPr id="3" name="TextBox 2"/>
          <p:cNvSpPr txBox="1"/>
          <p:nvPr/>
        </p:nvSpPr>
        <p:spPr>
          <a:xfrm>
            <a:off x="192435" y="2007478"/>
            <a:ext cx="1410964" cy="3970318"/>
          </a:xfrm>
          <a:prstGeom prst="rect">
            <a:avLst/>
          </a:prstGeom>
          <a:noFill/>
        </p:spPr>
        <p:txBody>
          <a:bodyPr wrap="none" rtlCol="0">
            <a:spAutoFit/>
          </a:bodyPr>
          <a:lstStyle/>
          <a:p>
            <a:r>
              <a:rPr lang="en-GB" sz="2800" dirty="0">
                <a:solidFill>
                  <a:srgbClr val="00B050"/>
                </a:solidFill>
                <a:latin typeface="Arial Narrow" panose="020B0606020202030204" pitchFamily="34" charset="0"/>
              </a:rPr>
              <a:t>&lt;html&gt;</a:t>
            </a:r>
          </a:p>
          <a:p>
            <a:r>
              <a:rPr lang="en-GB" sz="2800" dirty="0">
                <a:solidFill>
                  <a:srgbClr val="00B050"/>
                </a:solidFill>
                <a:latin typeface="Arial Narrow" panose="020B0606020202030204" pitchFamily="34" charset="0"/>
              </a:rPr>
              <a:t>  &lt;body&gt;</a:t>
            </a:r>
          </a:p>
          <a:p>
            <a:r>
              <a:rPr lang="en-GB" sz="2800" dirty="0">
                <a:latin typeface="Arial Narrow" panose="020B0606020202030204" pitchFamily="34" charset="0"/>
              </a:rPr>
              <a:t>    </a:t>
            </a:r>
            <a:r>
              <a:rPr lang="en-GB" sz="2800" dirty="0">
                <a:solidFill>
                  <a:srgbClr val="00B050"/>
                </a:solidFill>
                <a:latin typeface="Arial Narrow" panose="020B0606020202030204" pitchFamily="34" charset="0"/>
              </a:rPr>
              <a:t>&lt;p</a:t>
            </a:r>
            <a:r>
              <a:rPr lang="en-GB" sz="2800" dirty="0" smtClean="0">
                <a:solidFill>
                  <a:srgbClr val="00B050"/>
                </a:solidFill>
                <a:latin typeface="Arial Narrow" panose="020B0606020202030204" pitchFamily="34" charset="0"/>
              </a:rPr>
              <a:t>&gt;</a:t>
            </a:r>
          </a:p>
          <a:p>
            <a:r>
              <a:rPr lang="en-GB" sz="2800" dirty="0" smtClean="0">
                <a:latin typeface="Arial Narrow" panose="020B0606020202030204" pitchFamily="34" charset="0"/>
              </a:rPr>
              <a:t>    </a:t>
            </a:r>
            <a:r>
              <a:rPr lang="en-GB" sz="2800" dirty="0">
                <a:solidFill>
                  <a:srgbClr val="00B050"/>
                </a:solidFill>
                <a:latin typeface="Arial Narrow" panose="020B0606020202030204" pitchFamily="34" charset="0"/>
              </a:rPr>
              <a:t>&lt;p</a:t>
            </a:r>
            <a:r>
              <a:rPr lang="en-GB" sz="2800" dirty="0" smtClean="0">
                <a:solidFill>
                  <a:srgbClr val="00B050"/>
                </a:solidFill>
                <a:latin typeface="Arial Narrow" panose="020B0606020202030204" pitchFamily="34" charset="0"/>
              </a:rPr>
              <a:t>&gt;</a:t>
            </a:r>
          </a:p>
          <a:p>
            <a:r>
              <a:rPr lang="en-GB" sz="2800" dirty="0">
                <a:solidFill>
                  <a:srgbClr val="00B050"/>
                </a:solidFill>
                <a:latin typeface="Arial Narrow" panose="020B0606020202030204" pitchFamily="34" charset="0"/>
              </a:rPr>
              <a:t> </a:t>
            </a:r>
            <a:r>
              <a:rPr lang="en-GB" sz="2800" dirty="0" smtClean="0">
                <a:solidFill>
                  <a:srgbClr val="00B050"/>
                </a:solidFill>
                <a:latin typeface="Arial Narrow" panose="020B0606020202030204" pitchFamily="34" charset="0"/>
              </a:rPr>
              <a:t>   &lt;</a:t>
            </a:r>
            <a:r>
              <a:rPr lang="en-GB" sz="2800" dirty="0">
                <a:solidFill>
                  <a:srgbClr val="00B050"/>
                </a:solidFill>
                <a:latin typeface="Arial Narrow" panose="020B0606020202030204" pitchFamily="34" charset="0"/>
              </a:rPr>
              <a:t>p</a:t>
            </a:r>
            <a:r>
              <a:rPr lang="en-GB" sz="2800" dirty="0" smtClean="0">
                <a:solidFill>
                  <a:srgbClr val="00B050"/>
                </a:solidFill>
                <a:latin typeface="Arial Narrow" panose="020B0606020202030204" pitchFamily="34" charset="0"/>
              </a:rPr>
              <a:t>&gt;</a:t>
            </a:r>
            <a:endParaRPr lang="en-GB" sz="2800" dirty="0">
              <a:solidFill>
                <a:srgbClr val="00B050"/>
              </a:solidFill>
              <a:latin typeface="Arial Narrow" panose="020B0606020202030204" pitchFamily="34" charset="0"/>
            </a:endParaRPr>
          </a:p>
          <a:p>
            <a:r>
              <a:rPr lang="en-GB" sz="2800" dirty="0">
                <a:latin typeface="Arial Narrow" panose="020B0606020202030204" pitchFamily="34" charset="0"/>
              </a:rPr>
              <a:t>    </a:t>
            </a:r>
            <a:r>
              <a:rPr lang="en-GB" sz="2800" dirty="0">
                <a:solidFill>
                  <a:srgbClr val="00B050"/>
                </a:solidFill>
                <a:latin typeface="Arial Narrow" panose="020B0606020202030204" pitchFamily="34" charset="0"/>
              </a:rPr>
              <a:t>&lt;p</a:t>
            </a:r>
            <a:r>
              <a:rPr lang="en-GB" sz="2800" dirty="0" smtClean="0">
                <a:solidFill>
                  <a:srgbClr val="00B050"/>
                </a:solidFill>
                <a:latin typeface="Arial Narrow" panose="020B0606020202030204" pitchFamily="34" charset="0"/>
              </a:rPr>
              <a:t>&gt;</a:t>
            </a:r>
            <a:endParaRPr lang="en-GB" sz="2800" dirty="0">
              <a:solidFill>
                <a:srgbClr val="00B050"/>
              </a:solidFill>
              <a:latin typeface="Arial Narrow" panose="020B0606020202030204" pitchFamily="34" charset="0"/>
            </a:endParaRPr>
          </a:p>
          <a:p>
            <a:r>
              <a:rPr lang="en-GB" sz="2800" dirty="0">
                <a:latin typeface="Arial Narrow" panose="020B0606020202030204" pitchFamily="34" charset="0"/>
              </a:rPr>
              <a:t>  </a:t>
            </a:r>
            <a:r>
              <a:rPr lang="en-GB" sz="2800" dirty="0">
                <a:solidFill>
                  <a:srgbClr val="00B050"/>
                </a:solidFill>
                <a:latin typeface="Arial Narrow" panose="020B0606020202030204" pitchFamily="34" charset="0"/>
              </a:rPr>
              <a:t>&lt;/body&gt;</a:t>
            </a:r>
          </a:p>
          <a:p>
            <a:r>
              <a:rPr lang="en-GB" sz="2800" dirty="0">
                <a:solidFill>
                  <a:srgbClr val="00B050"/>
                </a:solidFill>
                <a:latin typeface="Arial Narrow" panose="020B0606020202030204" pitchFamily="34" charset="0"/>
              </a:rPr>
              <a:t>&lt;/html&gt;</a:t>
            </a:r>
          </a:p>
          <a:p>
            <a:endParaRPr lang="en-GB" sz="2800" dirty="0">
              <a:latin typeface="Arial Narrow" panose="020B0606020202030204" pitchFamily="34" charset="0"/>
            </a:endParaRPr>
          </a:p>
        </p:txBody>
      </p:sp>
      <p:sp>
        <p:nvSpPr>
          <p:cNvPr id="7" name="TextBox 6"/>
          <p:cNvSpPr txBox="1"/>
          <p:nvPr/>
        </p:nvSpPr>
        <p:spPr>
          <a:xfrm>
            <a:off x="8132842" y="2007478"/>
            <a:ext cx="773032" cy="3539430"/>
          </a:xfrm>
          <a:prstGeom prst="rect">
            <a:avLst/>
          </a:prstGeom>
          <a:noFill/>
        </p:spPr>
        <p:txBody>
          <a:bodyPr wrap="none" rtlCol="0">
            <a:spAutoFit/>
          </a:bodyPr>
          <a:lstStyle/>
          <a:p>
            <a:pPr algn="r"/>
            <a:endParaRPr lang="en-GB" sz="2800" dirty="0" smtClean="0">
              <a:solidFill>
                <a:srgbClr val="00B050"/>
              </a:solidFill>
              <a:latin typeface="Arial Narrow" panose="020B0606020202030204" pitchFamily="34" charset="0"/>
            </a:endParaRPr>
          </a:p>
          <a:p>
            <a:pPr algn="r"/>
            <a:endParaRPr lang="en-GB" sz="2800" dirty="0" smtClean="0">
              <a:solidFill>
                <a:srgbClr val="00B050"/>
              </a:solidFill>
              <a:latin typeface="Arial Narrow" panose="020B0606020202030204" pitchFamily="34" charset="0"/>
            </a:endParaRP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smtClean="0">
                <a:solidFill>
                  <a:srgbClr val="00B050"/>
                </a:solidFill>
                <a:latin typeface="Arial Narrow" panose="020B0606020202030204" pitchFamily="34" charset="0"/>
              </a:rPr>
              <a:t>&lt;/</a:t>
            </a:r>
            <a:r>
              <a:rPr lang="en-GB" sz="2800" dirty="0">
                <a:solidFill>
                  <a:srgbClr val="00B050"/>
                </a:solidFill>
                <a:latin typeface="Arial Narrow" panose="020B0606020202030204" pitchFamily="34" charset="0"/>
              </a:rPr>
              <a:t>p&gt;</a:t>
            </a:r>
          </a:p>
          <a:p>
            <a:pPr algn="r"/>
            <a:r>
              <a:rPr lang="en-GB" sz="2800" dirty="0">
                <a:latin typeface="Arial Narrow" panose="020B0606020202030204" pitchFamily="34" charset="0"/>
              </a:rPr>
              <a:t>  </a:t>
            </a:r>
            <a:endParaRPr lang="en-GB" sz="2800" dirty="0">
              <a:solidFill>
                <a:srgbClr val="00B050"/>
              </a:solidFill>
              <a:latin typeface="Arial Narrow" panose="020B0606020202030204" pitchFamily="34" charset="0"/>
            </a:endParaRPr>
          </a:p>
          <a:p>
            <a:pPr algn="r"/>
            <a:endParaRPr lang="en-GB" sz="2800" dirty="0">
              <a:latin typeface="Arial Narrow" panose="020B0606020202030204" pitchFamily="34" charset="0"/>
            </a:endParaRPr>
          </a:p>
        </p:txBody>
      </p:sp>
    </p:spTree>
    <p:extLst>
      <p:ext uri="{BB962C8B-B14F-4D97-AF65-F5344CB8AC3E}">
        <p14:creationId xmlns:p14="http://schemas.microsoft.com/office/powerpoint/2010/main" val="11415227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flipV="1">
            <a:off x="3271461" y="3362597"/>
            <a:ext cx="2453639" cy="2453640"/>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271460" y="3362598"/>
            <a:ext cx="2453640" cy="2453639"/>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r>
              <a:rPr lang="en-GB" dirty="0"/>
              <a:t>03 Web-scraping</a:t>
            </a:r>
          </a:p>
        </p:txBody>
      </p:sp>
      <p:sp>
        <p:nvSpPr>
          <p:cNvPr id="5" name="Title 4"/>
          <p:cNvSpPr>
            <a:spLocks noGrp="1"/>
          </p:cNvSpPr>
          <p:nvPr>
            <p:ph type="title"/>
          </p:nvPr>
        </p:nvSpPr>
        <p:spPr/>
        <p:txBody>
          <a:bodyPr/>
          <a:lstStyle/>
          <a:p>
            <a:r>
              <a:rPr lang="en-GB" dirty="0" smtClean="0"/>
              <a:t>Think of Tags as Containers</a:t>
            </a:r>
            <a:endParaRPr lang="en-GB" dirty="0"/>
          </a:p>
        </p:txBody>
      </p:sp>
      <p:grpSp>
        <p:nvGrpSpPr>
          <p:cNvPr id="10" name="Group 9"/>
          <p:cNvGrpSpPr/>
          <p:nvPr/>
        </p:nvGrpSpPr>
        <p:grpSpPr>
          <a:xfrm>
            <a:off x="1920186" y="3664060"/>
            <a:ext cx="941949" cy="1883899"/>
            <a:chOff x="1418896" y="1681654"/>
            <a:chExt cx="536028" cy="1072056"/>
          </a:xfrm>
        </p:grpSpPr>
        <p:cxnSp>
          <p:nvCxnSpPr>
            <p:cNvPr id="7" name="Straight Connector 6"/>
            <p:cNvCxnSpPr/>
            <p:nvPr/>
          </p:nvCxnSpPr>
          <p:spPr>
            <a:xfrm>
              <a:off x="1418896" y="2217682"/>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1418896" y="1681654"/>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0800000">
            <a:off x="6008894" y="3645588"/>
            <a:ext cx="941949" cy="1883899"/>
            <a:chOff x="1418896" y="1681654"/>
            <a:chExt cx="536028" cy="1072056"/>
          </a:xfrm>
        </p:grpSpPr>
        <p:cxnSp>
          <p:nvCxnSpPr>
            <p:cNvPr id="12" name="Straight Connector 11"/>
            <p:cNvCxnSpPr/>
            <p:nvPr/>
          </p:nvCxnSpPr>
          <p:spPr>
            <a:xfrm>
              <a:off x="1418896" y="2217682"/>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1418896" y="1681654"/>
              <a:ext cx="536028" cy="536028"/>
            </a:xfrm>
            <a:prstGeom prst="line">
              <a:avLst/>
            </a:prstGeom>
            <a:ln w="76200" cap="rnd">
              <a:solidFill>
                <a:srgbClr val="00B050"/>
              </a:solidFill>
              <a:round/>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794408" y="1417464"/>
            <a:ext cx="2781852" cy="1261884"/>
          </a:xfrm>
          <a:prstGeom prst="rect">
            <a:avLst/>
          </a:prstGeom>
          <a:noFill/>
        </p:spPr>
        <p:txBody>
          <a:bodyPr wrap="none" rtlCol="0">
            <a:spAutoFit/>
          </a:bodyPr>
          <a:lstStyle/>
          <a:p>
            <a:r>
              <a:rPr lang="en-GB" sz="2800" dirty="0" smtClean="0">
                <a:solidFill>
                  <a:schemeClr val="bg1">
                    <a:lumMod val="65000"/>
                  </a:schemeClr>
                </a:solidFill>
              </a:rPr>
              <a:t>Think of a</a:t>
            </a:r>
            <a:endParaRPr lang="en-GB" sz="2000" dirty="0" smtClean="0">
              <a:solidFill>
                <a:schemeClr val="bg1">
                  <a:lumMod val="65000"/>
                </a:schemeClr>
              </a:solidFill>
            </a:endParaRPr>
          </a:p>
          <a:p>
            <a:r>
              <a:rPr lang="en-GB" sz="4800" dirty="0" smtClean="0"/>
              <a:t>HTML TAG</a:t>
            </a:r>
            <a:endParaRPr lang="en-GB" sz="4800" dirty="0"/>
          </a:p>
        </p:txBody>
      </p:sp>
      <p:sp>
        <p:nvSpPr>
          <p:cNvPr id="61" name="TextBox 60"/>
          <p:cNvSpPr txBox="1"/>
          <p:nvPr/>
        </p:nvSpPr>
        <p:spPr>
          <a:xfrm>
            <a:off x="5048067" y="1417464"/>
            <a:ext cx="3109569" cy="1261884"/>
          </a:xfrm>
          <a:prstGeom prst="rect">
            <a:avLst/>
          </a:prstGeom>
          <a:noFill/>
        </p:spPr>
        <p:txBody>
          <a:bodyPr wrap="none" rtlCol="0">
            <a:spAutoFit/>
          </a:bodyPr>
          <a:lstStyle/>
          <a:p>
            <a:r>
              <a:rPr lang="en-GB" sz="2800" dirty="0" smtClean="0">
                <a:solidFill>
                  <a:schemeClr val="bg1">
                    <a:lumMod val="65000"/>
                  </a:schemeClr>
                </a:solidFill>
              </a:rPr>
              <a:t>As a</a:t>
            </a:r>
            <a:endParaRPr lang="en-GB" sz="2000" dirty="0" smtClean="0">
              <a:solidFill>
                <a:schemeClr val="bg1">
                  <a:lumMod val="65000"/>
                </a:schemeClr>
              </a:solidFill>
            </a:endParaRPr>
          </a:p>
          <a:p>
            <a:r>
              <a:rPr lang="en-GB" sz="4800" dirty="0" smtClean="0"/>
              <a:t>CONTAINER</a:t>
            </a:r>
            <a:endParaRPr lang="en-GB" sz="4800" dirty="0"/>
          </a:p>
        </p:txBody>
      </p:sp>
      <p:sp>
        <p:nvSpPr>
          <p:cNvPr id="62" name="TextBox 61"/>
          <p:cNvSpPr txBox="1"/>
          <p:nvPr/>
        </p:nvSpPr>
        <p:spPr>
          <a:xfrm>
            <a:off x="2831862" y="3904351"/>
            <a:ext cx="3332835" cy="769441"/>
          </a:xfrm>
          <a:prstGeom prst="rect">
            <a:avLst/>
          </a:prstGeom>
          <a:noFill/>
        </p:spPr>
        <p:txBody>
          <a:bodyPr wrap="none" rtlCol="0">
            <a:spAutoFit/>
          </a:bodyPr>
          <a:lstStyle/>
          <a:p>
            <a:r>
              <a:rPr lang="en-GB" sz="4400" dirty="0" smtClean="0">
                <a:solidFill>
                  <a:schemeClr val="bg1">
                    <a:lumMod val="50000"/>
                  </a:schemeClr>
                </a:solidFill>
              </a:rPr>
              <a:t>I AM A VALUE</a:t>
            </a:r>
            <a:endParaRPr lang="en-GB" sz="7200" dirty="0">
              <a:solidFill>
                <a:schemeClr val="bg1">
                  <a:lumMod val="50000"/>
                </a:schemeClr>
              </a:solidFill>
            </a:endParaRPr>
          </a:p>
        </p:txBody>
      </p:sp>
    </p:spTree>
    <p:extLst>
      <p:ext uri="{BB962C8B-B14F-4D97-AF65-F5344CB8AC3E}">
        <p14:creationId xmlns:p14="http://schemas.microsoft.com/office/powerpoint/2010/main" val="414232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66667E-6 2.22222E-6 L 1.66667E-6 -0.09699 " pathEditMode="relative" rAng="0" ptsTypes="AA">
                                      <p:cBhvr>
                                        <p:cTn id="6" dur="500" fill="hold"/>
                                        <p:tgtEl>
                                          <p:spTgt spid="10"/>
                                        </p:tgtEl>
                                        <p:attrNameLst>
                                          <p:attrName>ppt_x</p:attrName>
                                          <p:attrName>ppt_y</p:attrName>
                                        </p:attrNameLst>
                                      </p:cBhvr>
                                      <p:rCtr x="0" y="-4861"/>
                                    </p:animMotion>
                                  </p:childTnLst>
                                </p:cTn>
                              </p:par>
                              <p:par>
                                <p:cTn id="7" presetID="8" presetClass="emph" presetSubtype="0" fill="hold" nodeType="withEffect">
                                  <p:stCondLst>
                                    <p:cond delay="0"/>
                                  </p:stCondLst>
                                  <p:childTnLst>
                                    <p:animRot by="2700000">
                                      <p:cBhvr>
                                        <p:cTn id="8" dur="500" fill="hold"/>
                                        <p:tgtEl>
                                          <p:spTgt spid="10"/>
                                        </p:tgtEl>
                                        <p:attrNameLst>
                                          <p:attrName>r</p:attrName>
                                        </p:attrNameLst>
                                      </p:cBhvr>
                                    </p:animRot>
                                  </p:childTnLst>
                                </p:cTn>
                              </p:par>
                              <p:par>
                                <p:cTn id="9" presetID="8" presetClass="emph" presetSubtype="0" fill="hold" nodeType="withEffect">
                                  <p:stCondLst>
                                    <p:cond delay="0"/>
                                  </p:stCondLst>
                                  <p:childTnLst>
                                    <p:animRot by="2700000">
                                      <p:cBhvr>
                                        <p:cTn id="10" dur="500" fill="hold"/>
                                        <p:tgtEl>
                                          <p:spTgt spid="11"/>
                                        </p:tgtEl>
                                        <p:attrNameLst>
                                          <p:attrName>r</p:attrName>
                                        </p:attrNameLst>
                                      </p:cBhvr>
                                    </p:animRot>
                                  </p:childTnLst>
                                </p:cTn>
                              </p:par>
                              <p:par>
                                <p:cTn id="11" presetID="64" presetClass="path" presetSubtype="0" accel="50000" decel="50000" fill="hold" nodeType="withEffect">
                                  <p:stCondLst>
                                    <p:cond delay="0"/>
                                  </p:stCondLst>
                                  <p:childTnLst>
                                    <p:animMotion origin="layout" path="M -2.77778E-7 -2.96296E-6 L 0.06007 -0.14305 " pathEditMode="relative" rAng="0" ptsTypes="AA">
                                      <p:cBhvr>
                                        <p:cTn id="12" dur="500" fill="hold"/>
                                        <p:tgtEl>
                                          <p:spTgt spid="18"/>
                                        </p:tgtEl>
                                        <p:attrNameLst>
                                          <p:attrName>ppt_x</p:attrName>
                                          <p:attrName>ppt_y</p:attrName>
                                        </p:attrNameLst>
                                      </p:cBhvr>
                                      <p:rCtr x="3003" y="-7153"/>
                                    </p:animMotion>
                                  </p:childTnLst>
                                </p:cTn>
                              </p:par>
                              <p:par>
                                <p:cTn id="13" presetID="8" presetClass="emph" presetSubtype="0" fill="hold" nodeType="withEffect">
                                  <p:stCondLst>
                                    <p:cond delay="0"/>
                                  </p:stCondLst>
                                  <p:childTnLst>
                                    <p:animRot by="2700000">
                                      <p:cBhvr>
                                        <p:cTn id="14" dur="500" fill="hold"/>
                                        <p:tgtEl>
                                          <p:spTgt spid="14"/>
                                        </p:tgtEl>
                                        <p:attrNameLst>
                                          <p:attrName>r</p:attrName>
                                        </p:attrNameLst>
                                      </p:cBhvr>
                                    </p:animRot>
                                  </p:childTnLst>
                                </p:cTn>
                              </p:par>
                              <p:par>
                                <p:cTn id="15" presetID="42" presetClass="path" presetSubtype="0" accel="50000" decel="50000" fill="hold" nodeType="withEffect">
                                  <p:stCondLst>
                                    <p:cond delay="0"/>
                                  </p:stCondLst>
                                  <p:childTnLst>
                                    <p:animMotion origin="layout" path="M -2.77778E-7 -2.96296E-6 L -0.0724 0.04792 " pathEditMode="relative" rAng="0" ptsTypes="AA">
                                      <p:cBhvr>
                                        <p:cTn id="16" dur="500" fill="hold"/>
                                        <p:tgtEl>
                                          <p:spTgt spid="14"/>
                                        </p:tgtEl>
                                        <p:attrNameLst>
                                          <p:attrName>ppt_x</p:attrName>
                                          <p:attrName>ppt_y</p:attrName>
                                        </p:attrNameLst>
                                      </p:cBhvr>
                                      <p:rCtr x="-3628" y="2384"/>
                                    </p:animMotion>
                                  </p:childTnLst>
                                </p:cTn>
                              </p:par>
                              <p:par>
                                <p:cTn id="17" presetID="8" presetClass="emph" presetSubtype="0" fill="hold" nodeType="withEffect">
                                  <p:stCondLst>
                                    <p:cond delay="0"/>
                                  </p:stCondLst>
                                  <p:childTnLst>
                                    <p:animRot by="2700000">
                                      <p:cBhvr>
                                        <p:cTn id="18" dur="500" fill="hold"/>
                                        <p:tgtEl>
                                          <p:spTgt spid="18"/>
                                        </p:tgtEl>
                                        <p:attrNameLst>
                                          <p:attrName>r</p:attrName>
                                        </p:attrNameLst>
                                      </p:cBhvr>
                                    </p:animRo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0" y="179875"/>
            <a:ext cx="9144000" cy="603059"/>
          </a:xfrm>
        </p:spPr>
        <p:txBody>
          <a:bodyPr/>
          <a:lstStyle/>
          <a:p>
            <a:pPr algn="ctr"/>
            <a:r>
              <a:rPr lang="en-US" dirty="0" smtClean="0">
                <a:solidFill>
                  <a:schemeClr val="tx1">
                    <a:lumMod val="75000"/>
                    <a:lumOff val="25000"/>
                  </a:schemeClr>
                </a:solidFill>
              </a:rPr>
              <a:t>Aim</a:t>
            </a:r>
            <a:endParaRPr lang="en-US" dirty="0">
              <a:solidFill>
                <a:schemeClr val="tx1">
                  <a:lumMod val="75000"/>
                  <a:lumOff val="25000"/>
                </a:schemeClr>
              </a:solidFill>
            </a:endParaRPr>
          </a:p>
        </p:txBody>
      </p:sp>
      <p:sp>
        <p:nvSpPr>
          <p:cNvPr id="7" name="Rounded Rectangle 6"/>
          <p:cNvSpPr/>
          <p:nvPr/>
        </p:nvSpPr>
        <p:spPr>
          <a:xfrm>
            <a:off x="165100" y="1206359"/>
            <a:ext cx="2857500" cy="4878725"/>
          </a:xfrm>
          <a:prstGeom prst="roundRect">
            <a:avLst>
              <a:gd name="adj" fmla="val 482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r>
              <a:rPr lang="en-SG" sz="4000" b="1" dirty="0" smtClean="0">
                <a:solidFill>
                  <a:schemeClr val="bg1"/>
                </a:solidFill>
                <a:latin typeface="Arial Narrow" panose="020B0606020202030204" pitchFamily="34" charset="0"/>
                <a:cs typeface="Arial" panose="020B0604020202020204" pitchFamily="34" charset="0"/>
              </a:rPr>
              <a:t>Basic</a:t>
            </a:r>
          </a:p>
          <a:p>
            <a:r>
              <a:rPr lang="en-SG" sz="4000" b="1" dirty="0" smtClean="0">
                <a:solidFill>
                  <a:schemeClr val="bg1"/>
                </a:solidFill>
                <a:latin typeface="Arial Narrow" panose="020B0606020202030204" pitchFamily="34" charset="0"/>
                <a:cs typeface="Arial" panose="020B0604020202020204" pitchFamily="34" charset="0"/>
              </a:rPr>
              <a:t>Introduction </a:t>
            </a:r>
          </a:p>
          <a:p>
            <a:r>
              <a:rPr lang="en-SG" sz="4000" b="1" dirty="0" smtClean="0">
                <a:solidFill>
                  <a:schemeClr val="bg1"/>
                </a:solidFill>
                <a:latin typeface="Arial Narrow" panose="020B0606020202030204" pitchFamily="34" charset="0"/>
                <a:cs typeface="Arial" panose="020B0604020202020204" pitchFamily="34" charset="0"/>
              </a:rPr>
              <a:t>To Coding</a:t>
            </a:r>
          </a:p>
          <a:p>
            <a:endParaRPr lang="en-SG" sz="3200" b="1" dirty="0" smtClean="0">
              <a:solidFill>
                <a:schemeClr val="bg1"/>
              </a:solidFill>
              <a:latin typeface="Arial Narrow" panose="020B0606020202030204" pitchFamily="34" charset="0"/>
              <a:cs typeface="Arial" panose="020B0604020202020204" pitchFamily="34" charset="0"/>
            </a:endParaRPr>
          </a:p>
          <a:p>
            <a:r>
              <a:rPr lang="en-SG" sz="3200" dirty="0" smtClean="0">
                <a:solidFill>
                  <a:schemeClr val="bg1"/>
                </a:solidFill>
                <a:latin typeface="Arial Narrow" panose="020B0606020202030204" pitchFamily="34" charset="0"/>
                <a:cs typeface="Arial" panose="020B0604020202020204" pitchFamily="34" charset="0"/>
              </a:rPr>
              <a:t>- Basic Python </a:t>
            </a:r>
          </a:p>
          <a:p>
            <a:r>
              <a:rPr lang="en-SG" sz="3200" dirty="0" smtClean="0">
                <a:solidFill>
                  <a:schemeClr val="bg1"/>
                </a:solidFill>
                <a:latin typeface="Arial Narrow" panose="020B0606020202030204" pitchFamily="34" charset="0"/>
                <a:cs typeface="Arial" panose="020B0604020202020204" pitchFamily="34" charset="0"/>
              </a:rPr>
              <a:t>- Web scraping</a:t>
            </a:r>
            <a:endParaRPr lang="en-US" sz="3200" dirty="0">
              <a:solidFill>
                <a:schemeClr val="bg1"/>
              </a:solidFill>
              <a:latin typeface="Arial Narrow" panose="020B0606020202030204" pitchFamily="34" charset="0"/>
            </a:endParaRPr>
          </a:p>
        </p:txBody>
      </p:sp>
      <p:sp>
        <p:nvSpPr>
          <p:cNvPr id="8" name="Rounded Rectangle 7"/>
          <p:cNvSpPr/>
          <p:nvPr/>
        </p:nvSpPr>
        <p:spPr>
          <a:xfrm>
            <a:off x="6109065" y="1175726"/>
            <a:ext cx="2857500" cy="4878725"/>
          </a:xfrm>
          <a:prstGeom prst="roundRect">
            <a:avLst>
              <a:gd name="adj" fmla="val 482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548640" rtlCol="0" anchor="t" anchorCtr="0"/>
          <a:lstStyle/>
          <a:p>
            <a:pPr algn="r"/>
            <a:r>
              <a:rPr lang="en-SG" sz="4800" b="1" dirty="0">
                <a:solidFill>
                  <a:schemeClr val="bg1"/>
                </a:solidFill>
                <a:latin typeface="Arial Narrow" panose="020B0606020202030204" pitchFamily="34" charset="0"/>
                <a:cs typeface="Arial" panose="020B0604020202020204" pitchFamily="34" charset="0"/>
              </a:rPr>
              <a:t>Get to </a:t>
            </a:r>
            <a:endParaRPr lang="en-SG" sz="4800" b="1" dirty="0" smtClean="0">
              <a:solidFill>
                <a:schemeClr val="bg1"/>
              </a:solidFill>
              <a:latin typeface="Arial Narrow" panose="020B0606020202030204" pitchFamily="34" charset="0"/>
              <a:cs typeface="Arial" panose="020B0604020202020204" pitchFamily="34" charset="0"/>
            </a:endParaRPr>
          </a:p>
          <a:p>
            <a:pPr algn="r"/>
            <a:r>
              <a:rPr lang="en-SG" sz="4800" b="1" dirty="0" smtClean="0">
                <a:solidFill>
                  <a:schemeClr val="bg1"/>
                </a:solidFill>
                <a:latin typeface="Arial Narrow" panose="020B0606020202030204" pitchFamily="34" charset="0"/>
                <a:cs typeface="Arial" panose="020B0604020202020204" pitchFamily="34" charset="0"/>
              </a:rPr>
              <a:t>Know </a:t>
            </a:r>
          </a:p>
          <a:p>
            <a:pPr algn="r"/>
            <a:r>
              <a:rPr lang="en-SG" sz="4800" b="1" dirty="0" smtClean="0">
                <a:solidFill>
                  <a:schemeClr val="bg1"/>
                </a:solidFill>
                <a:latin typeface="Arial Narrow" panose="020B0606020202030204" pitchFamily="34" charset="0"/>
                <a:cs typeface="Arial" panose="020B0604020202020204" pitchFamily="34" charset="0"/>
              </a:rPr>
              <a:t>One </a:t>
            </a:r>
          </a:p>
          <a:p>
            <a:pPr algn="r"/>
            <a:r>
              <a:rPr lang="en-SG" sz="4800" b="1" dirty="0" smtClean="0">
                <a:solidFill>
                  <a:schemeClr val="bg1"/>
                </a:solidFill>
                <a:latin typeface="Arial Narrow" panose="020B0606020202030204" pitchFamily="34" charset="0"/>
                <a:cs typeface="Arial" panose="020B0604020202020204" pitchFamily="34" charset="0"/>
              </a:rPr>
              <a:t>Another </a:t>
            </a:r>
            <a:r>
              <a:rPr lang="en-SG" sz="4800" b="1" dirty="0">
                <a:solidFill>
                  <a:schemeClr val="bg1"/>
                </a:solidFill>
                <a:latin typeface="Arial Narrow" panose="020B0606020202030204" pitchFamily="34" charset="0"/>
                <a:cs typeface="Arial" panose="020B0604020202020204" pitchFamily="34" charset="0"/>
              </a:rPr>
              <a:t>Better</a:t>
            </a:r>
            <a:endParaRPr lang="en-US" sz="4800" b="1" dirty="0">
              <a:solidFill>
                <a:schemeClr val="bg1"/>
              </a:solidFill>
              <a:latin typeface="Arial Narrow" panose="020B0606020202030204" pitchFamily="34" charset="0"/>
            </a:endParaRPr>
          </a:p>
        </p:txBody>
      </p:sp>
      <p:grpSp>
        <p:nvGrpSpPr>
          <p:cNvPr id="10" name="Group 9"/>
          <p:cNvGrpSpPr/>
          <p:nvPr/>
        </p:nvGrpSpPr>
        <p:grpSpPr>
          <a:xfrm>
            <a:off x="3366064" y="1206358"/>
            <a:ext cx="2552302" cy="4512361"/>
            <a:chOff x="6388830" y="1523860"/>
            <a:chExt cx="2552302" cy="4512361"/>
          </a:xfrm>
        </p:grpSpPr>
        <p:pic>
          <p:nvPicPr>
            <p:cNvPr id="5" name="Picture 4"/>
            <p:cNvPicPr>
              <a:picLocks noChangeAspect="1"/>
            </p:cNvPicPr>
            <p:nvPr/>
          </p:nvPicPr>
          <p:blipFill rotWithShape="1">
            <a:blip r:embed="rId2"/>
            <a:srcRect l="10126" r="8902"/>
            <a:stretch/>
          </p:blipFill>
          <p:spPr>
            <a:xfrm>
              <a:off x="6388830" y="2290869"/>
              <a:ext cx="2552302" cy="3745352"/>
            </a:xfrm>
            <a:prstGeom prst="rect">
              <a:avLst/>
            </a:prstGeom>
          </p:spPr>
        </p:pic>
        <p:sp>
          <p:nvSpPr>
            <p:cNvPr id="9" name="Rectangle 8"/>
            <p:cNvSpPr/>
            <p:nvPr/>
          </p:nvSpPr>
          <p:spPr>
            <a:xfrm>
              <a:off x="6388830" y="1523860"/>
              <a:ext cx="2552302" cy="523220"/>
            </a:xfrm>
            <a:prstGeom prst="rect">
              <a:avLst/>
            </a:prstGeom>
          </p:spPr>
          <p:txBody>
            <a:bodyPr wrap="square">
              <a:spAutoFit/>
            </a:bodyPr>
            <a:lstStyle/>
            <a:p>
              <a:pPr algn="ctr"/>
              <a:r>
                <a:rPr lang="en-SG" sz="2800" b="1" dirty="0">
                  <a:solidFill>
                    <a:srgbClr val="FFC000"/>
                  </a:solidFill>
                  <a:latin typeface="Arial Narrow" panose="020B0606020202030204" pitchFamily="34" charset="0"/>
                  <a:cs typeface="Arial" panose="020B0604020202020204" pitchFamily="34" charset="0"/>
                </a:rPr>
                <a:t>Most Importantly</a:t>
              </a:r>
              <a:endParaRPr lang="en-US" sz="2800" b="1" dirty="0">
                <a:solidFill>
                  <a:srgbClr val="FFC000"/>
                </a:solidFill>
                <a:latin typeface="Arial Narrow" panose="020B0606020202030204" pitchFamily="34" charset="0"/>
              </a:endParaRPr>
            </a:p>
          </p:txBody>
        </p:sp>
      </p:grpSp>
    </p:spTree>
    <p:extLst>
      <p:ext uri="{BB962C8B-B14F-4D97-AF65-F5344CB8AC3E}">
        <p14:creationId xmlns:p14="http://schemas.microsoft.com/office/powerpoint/2010/main" val="3188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smtClean="0"/>
              <a:t>So many types of HTML tags…</a:t>
            </a:r>
            <a:endParaRPr lang="en-GB" dirty="0"/>
          </a:p>
        </p:txBody>
      </p:sp>
      <p:pic>
        <p:nvPicPr>
          <p:cNvPr id="4" name="Picture 3" descr="Image result for html tag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620"/>
          <a:stretch/>
        </p:blipFill>
        <p:spPr bwMode="auto">
          <a:xfrm>
            <a:off x="76200" y="769257"/>
            <a:ext cx="9067800" cy="6088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200" y="3811012"/>
            <a:ext cx="2857500" cy="3046988"/>
          </a:xfrm>
          <a:prstGeom prst="rect">
            <a:avLst/>
          </a:prstGeom>
          <a:solidFill>
            <a:schemeClr val="bg1">
              <a:alpha val="50000"/>
            </a:schemeClr>
          </a:solidFill>
        </p:spPr>
        <p:txBody>
          <a:bodyPr wrap="square" rtlCol="0">
            <a:spAutoFit/>
          </a:bodyPr>
          <a:lstStyle/>
          <a:p>
            <a:r>
              <a:rPr lang="en-GB" sz="4800" b="1" dirty="0" smtClean="0">
                <a:solidFill>
                  <a:srgbClr val="00B050"/>
                </a:solidFill>
                <a:latin typeface="Arial Narrow" panose="020B0606020202030204" pitchFamily="34" charset="0"/>
              </a:rPr>
              <a:t>For</a:t>
            </a:r>
          </a:p>
          <a:p>
            <a:r>
              <a:rPr lang="en-GB" sz="4800" b="1" dirty="0" smtClean="0">
                <a:solidFill>
                  <a:srgbClr val="00B050"/>
                </a:solidFill>
                <a:latin typeface="Arial Narrow" panose="020B0606020202030204" pitchFamily="34" charset="0"/>
              </a:rPr>
              <a:t>Illustration Purposes Only</a:t>
            </a:r>
            <a:endParaRPr lang="en-GB" sz="4800" b="1" dirty="0">
              <a:solidFill>
                <a:srgbClr val="00B050"/>
              </a:solidFill>
              <a:latin typeface="Arial Narrow" panose="020B0606020202030204" pitchFamily="34" charset="0"/>
            </a:endParaRPr>
          </a:p>
        </p:txBody>
      </p:sp>
    </p:spTree>
    <p:extLst>
      <p:ext uri="{BB962C8B-B14F-4D97-AF65-F5344CB8AC3E}">
        <p14:creationId xmlns:p14="http://schemas.microsoft.com/office/powerpoint/2010/main" val="39902091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dirty="0" smtClean="0"/>
              <a:t>Useful Tags for Today</a:t>
            </a:r>
            <a:endParaRPr lang="en-GB" dirty="0"/>
          </a:p>
        </p:txBody>
      </p:sp>
      <p:sp>
        <p:nvSpPr>
          <p:cNvPr id="4" name="TextBox 3"/>
          <p:cNvSpPr txBox="1"/>
          <p:nvPr/>
        </p:nvSpPr>
        <p:spPr>
          <a:xfrm>
            <a:off x="1663884" y="1734209"/>
            <a:ext cx="1587294" cy="3785652"/>
          </a:xfrm>
          <a:prstGeom prst="rect">
            <a:avLst/>
          </a:prstGeom>
          <a:noFill/>
        </p:spPr>
        <p:txBody>
          <a:bodyPr wrap="none" rtlCol="0">
            <a:spAutoFit/>
          </a:bodyPr>
          <a:lstStyle/>
          <a:p>
            <a:r>
              <a:rPr lang="en-GB" sz="4000" dirty="0">
                <a:solidFill>
                  <a:srgbClr val="00B050"/>
                </a:solidFill>
                <a:latin typeface="Arial Narrow" panose="020B0606020202030204" pitchFamily="34" charset="0"/>
              </a:rPr>
              <a:t>&lt;html&gt;</a:t>
            </a:r>
          </a:p>
          <a:p>
            <a:r>
              <a:rPr lang="en-GB" sz="4000" dirty="0" smtClean="0">
                <a:solidFill>
                  <a:srgbClr val="00B050"/>
                </a:solidFill>
                <a:latin typeface="Arial Narrow" panose="020B0606020202030204" pitchFamily="34" charset="0"/>
              </a:rPr>
              <a:t>&lt;</a:t>
            </a:r>
            <a:r>
              <a:rPr lang="en-GB" sz="4000" dirty="0">
                <a:solidFill>
                  <a:srgbClr val="00B050"/>
                </a:solidFill>
                <a:latin typeface="Arial Narrow" panose="020B0606020202030204" pitchFamily="34" charset="0"/>
              </a:rPr>
              <a:t>body&gt;</a:t>
            </a:r>
          </a:p>
          <a:p>
            <a:r>
              <a:rPr lang="en-GB" sz="4000" dirty="0" smtClean="0">
                <a:solidFill>
                  <a:srgbClr val="00B050"/>
                </a:solidFill>
                <a:latin typeface="Arial Narrow" panose="020B0606020202030204" pitchFamily="34" charset="0"/>
              </a:rPr>
              <a:t>&lt;</a:t>
            </a:r>
            <a:r>
              <a:rPr lang="en-GB" sz="4000" dirty="0">
                <a:solidFill>
                  <a:srgbClr val="00B050"/>
                </a:solidFill>
                <a:latin typeface="Arial Narrow" panose="020B0606020202030204" pitchFamily="34" charset="0"/>
              </a:rPr>
              <a:t>p</a:t>
            </a:r>
            <a:r>
              <a:rPr lang="en-GB" sz="4000" dirty="0" smtClean="0">
                <a:solidFill>
                  <a:srgbClr val="00B050"/>
                </a:solidFill>
                <a:latin typeface="Arial Narrow" panose="020B0606020202030204" pitchFamily="34" charset="0"/>
              </a:rPr>
              <a:t>&gt;</a:t>
            </a:r>
          </a:p>
          <a:p>
            <a:r>
              <a:rPr lang="en-GB" sz="4000" dirty="0" smtClean="0">
                <a:solidFill>
                  <a:srgbClr val="00B050"/>
                </a:solidFill>
                <a:latin typeface="Arial Narrow" panose="020B0606020202030204" pitchFamily="34" charset="0"/>
              </a:rPr>
              <a:t>&lt;span&gt;</a:t>
            </a:r>
          </a:p>
          <a:p>
            <a:r>
              <a:rPr lang="en-GB" sz="4000" dirty="0" smtClean="0">
                <a:solidFill>
                  <a:srgbClr val="00B050"/>
                </a:solidFill>
                <a:latin typeface="Arial Narrow" panose="020B0606020202030204" pitchFamily="34" charset="0"/>
              </a:rPr>
              <a:t>&lt;td&gt;</a:t>
            </a:r>
            <a:endParaRPr lang="en-GB" sz="4000" dirty="0">
              <a:solidFill>
                <a:srgbClr val="00B050"/>
              </a:solidFill>
              <a:latin typeface="Arial Narrow" panose="020B0606020202030204" pitchFamily="34" charset="0"/>
            </a:endParaRPr>
          </a:p>
          <a:p>
            <a:r>
              <a:rPr lang="en-GB" sz="4000" dirty="0" smtClean="0">
                <a:solidFill>
                  <a:srgbClr val="00B050"/>
                </a:solidFill>
                <a:latin typeface="Arial Narrow" panose="020B0606020202030204" pitchFamily="34" charset="0"/>
              </a:rPr>
              <a:t>&lt;div&gt;</a:t>
            </a:r>
            <a:endParaRPr lang="en-GB" sz="4000" dirty="0">
              <a:solidFill>
                <a:srgbClr val="00B050"/>
              </a:solidFill>
              <a:latin typeface="Arial Narrow" panose="020B0606020202030204" pitchFamily="34" charset="0"/>
            </a:endParaRPr>
          </a:p>
        </p:txBody>
      </p:sp>
      <p:sp>
        <p:nvSpPr>
          <p:cNvPr id="5" name="TextBox 4"/>
          <p:cNvSpPr txBox="1"/>
          <p:nvPr/>
        </p:nvSpPr>
        <p:spPr>
          <a:xfrm>
            <a:off x="5031044" y="1734209"/>
            <a:ext cx="1704313" cy="3785652"/>
          </a:xfrm>
          <a:prstGeom prst="rect">
            <a:avLst/>
          </a:prstGeom>
          <a:noFill/>
        </p:spPr>
        <p:txBody>
          <a:bodyPr wrap="none" rtlCol="0">
            <a:spAutoFit/>
          </a:bodyPr>
          <a:lstStyle/>
          <a:p>
            <a:pPr algn="r"/>
            <a:r>
              <a:rPr lang="en-GB" sz="4000" dirty="0" smtClean="0">
                <a:solidFill>
                  <a:srgbClr val="00B050"/>
                </a:solidFill>
                <a:latin typeface="Arial Narrow" panose="020B0606020202030204" pitchFamily="34" charset="0"/>
              </a:rPr>
              <a:t>&lt;/html</a:t>
            </a:r>
            <a:r>
              <a:rPr lang="en-GB" sz="4000" dirty="0">
                <a:solidFill>
                  <a:srgbClr val="00B050"/>
                </a:solidFill>
                <a:latin typeface="Arial Narrow" panose="020B0606020202030204" pitchFamily="34" charset="0"/>
              </a:rPr>
              <a:t>&gt;</a:t>
            </a:r>
          </a:p>
          <a:p>
            <a:pPr algn="r"/>
            <a:r>
              <a:rPr lang="en-GB" sz="4000" dirty="0" smtClean="0">
                <a:solidFill>
                  <a:srgbClr val="00B050"/>
                </a:solidFill>
                <a:latin typeface="Arial Narrow" panose="020B0606020202030204" pitchFamily="34" charset="0"/>
              </a:rPr>
              <a:t>&lt;/body</a:t>
            </a:r>
            <a:r>
              <a:rPr lang="en-GB" sz="4000" dirty="0">
                <a:solidFill>
                  <a:srgbClr val="00B050"/>
                </a:solidFill>
                <a:latin typeface="Arial Narrow" panose="020B0606020202030204" pitchFamily="34" charset="0"/>
              </a:rPr>
              <a:t>&gt;</a:t>
            </a:r>
          </a:p>
          <a:p>
            <a:pPr algn="r"/>
            <a:r>
              <a:rPr lang="en-GB" sz="4000" dirty="0" smtClean="0">
                <a:solidFill>
                  <a:srgbClr val="00B050"/>
                </a:solidFill>
                <a:latin typeface="Arial Narrow" panose="020B0606020202030204" pitchFamily="34" charset="0"/>
              </a:rPr>
              <a:t>&lt;/p&gt;</a:t>
            </a:r>
          </a:p>
          <a:p>
            <a:pPr algn="r"/>
            <a:r>
              <a:rPr lang="en-GB" sz="4000" dirty="0" smtClean="0">
                <a:solidFill>
                  <a:srgbClr val="00B050"/>
                </a:solidFill>
                <a:latin typeface="Arial Narrow" panose="020B0606020202030204" pitchFamily="34" charset="0"/>
              </a:rPr>
              <a:t>&lt;/span&gt;</a:t>
            </a:r>
          </a:p>
          <a:p>
            <a:pPr algn="r"/>
            <a:r>
              <a:rPr lang="en-GB" sz="4000" dirty="0" smtClean="0">
                <a:solidFill>
                  <a:srgbClr val="00B050"/>
                </a:solidFill>
                <a:latin typeface="Arial Narrow" panose="020B0606020202030204" pitchFamily="34" charset="0"/>
              </a:rPr>
              <a:t>&lt;/td&gt;</a:t>
            </a:r>
            <a:endParaRPr lang="en-GB" sz="4000" dirty="0">
              <a:solidFill>
                <a:srgbClr val="00B050"/>
              </a:solidFill>
              <a:latin typeface="Arial Narrow" panose="020B0606020202030204" pitchFamily="34" charset="0"/>
            </a:endParaRPr>
          </a:p>
          <a:p>
            <a:pPr algn="r"/>
            <a:r>
              <a:rPr lang="en-GB" sz="4000" dirty="0" smtClean="0">
                <a:solidFill>
                  <a:srgbClr val="00B050"/>
                </a:solidFill>
                <a:latin typeface="Arial Narrow" panose="020B0606020202030204" pitchFamily="34" charset="0"/>
              </a:rPr>
              <a:t>&lt;/div&gt;</a:t>
            </a:r>
            <a:endParaRPr lang="en-GB" sz="4000" dirty="0">
              <a:solidFill>
                <a:srgbClr val="00B050"/>
              </a:solidFill>
              <a:latin typeface="Arial Narrow" panose="020B0606020202030204" pitchFamily="34" charset="0"/>
            </a:endParaRPr>
          </a:p>
        </p:txBody>
      </p:sp>
    </p:spTree>
    <p:extLst>
      <p:ext uri="{BB962C8B-B14F-4D97-AF65-F5344CB8AC3E}">
        <p14:creationId xmlns:p14="http://schemas.microsoft.com/office/powerpoint/2010/main" val="41986794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dirty="0" smtClean="0"/>
              <a:t>Hands On</a:t>
            </a:r>
            <a:endParaRPr lang="en-GB" dirty="0"/>
          </a:p>
        </p:txBody>
      </p:sp>
      <p:sp>
        <p:nvSpPr>
          <p:cNvPr id="4" name="Rectangle 3"/>
          <p:cNvSpPr/>
          <p:nvPr/>
        </p:nvSpPr>
        <p:spPr>
          <a:xfrm>
            <a:off x="6576" y="5848640"/>
            <a:ext cx="9137424" cy="523220"/>
          </a:xfrm>
          <a:prstGeom prst="rect">
            <a:avLst/>
          </a:prstGeom>
        </p:spPr>
        <p:txBody>
          <a:bodyPr wrap="square">
            <a:spAutoFit/>
          </a:bodyPr>
          <a:lstStyle/>
          <a:p>
            <a:pPr algn="ctr"/>
            <a:r>
              <a:rPr lang="en-GB" sz="2800" dirty="0" smtClean="0"/>
              <a:t>data = </a:t>
            </a:r>
            <a:r>
              <a:rPr lang="en-GB" sz="2800" dirty="0" err="1"/>
              <a:t>readable.find</a:t>
            </a:r>
            <a:r>
              <a:rPr lang="en-GB" sz="2800" dirty="0"/>
              <a:t>("</a:t>
            </a:r>
            <a:r>
              <a:rPr lang="en-GB" sz="2800" dirty="0" smtClean="0">
                <a:solidFill>
                  <a:srgbClr val="00B050"/>
                </a:solidFill>
              </a:rPr>
              <a:t>span</a:t>
            </a:r>
            <a:r>
              <a:rPr lang="en-GB" sz="2800" dirty="0" smtClean="0"/>
              <a:t>", {"</a:t>
            </a:r>
            <a:r>
              <a:rPr lang="en-GB" sz="2800" dirty="0">
                <a:solidFill>
                  <a:srgbClr val="FF0000"/>
                </a:solidFill>
              </a:rPr>
              <a:t>class</a:t>
            </a:r>
            <a:r>
              <a:rPr lang="en-GB" sz="2800" dirty="0"/>
              <a:t>": "target</a:t>
            </a:r>
            <a:r>
              <a:rPr lang="en-GB" sz="2800" dirty="0" smtClean="0"/>
              <a:t>"}).</a:t>
            </a:r>
            <a:r>
              <a:rPr lang="en-GB" sz="2800" dirty="0" err="1"/>
              <a:t>getText</a:t>
            </a:r>
            <a:r>
              <a:rPr lang="en-GB" sz="2800" dirty="0"/>
              <a:t>()</a:t>
            </a:r>
          </a:p>
        </p:txBody>
      </p:sp>
      <p:pic>
        <p:nvPicPr>
          <p:cNvPr id="6" name="Picture 5"/>
          <p:cNvPicPr>
            <a:picLocks noChangeAspect="1"/>
          </p:cNvPicPr>
          <p:nvPr/>
        </p:nvPicPr>
        <p:blipFill>
          <a:blip r:embed="rId3"/>
          <a:stretch>
            <a:fillRect/>
          </a:stretch>
        </p:blipFill>
        <p:spPr>
          <a:xfrm>
            <a:off x="6576" y="923689"/>
            <a:ext cx="9090132" cy="4606742"/>
          </a:xfrm>
          <a:prstGeom prst="rect">
            <a:avLst/>
          </a:prstGeom>
        </p:spPr>
      </p:pic>
    </p:spTree>
    <p:extLst>
      <p:ext uri="{BB962C8B-B14F-4D97-AF65-F5344CB8AC3E}">
        <p14:creationId xmlns:p14="http://schemas.microsoft.com/office/powerpoint/2010/main" val="6068613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a:t>03 Web-scraping</a:t>
            </a:r>
          </a:p>
        </p:txBody>
      </p:sp>
      <p:sp>
        <p:nvSpPr>
          <p:cNvPr id="2" name="Title 1"/>
          <p:cNvSpPr>
            <a:spLocks noGrp="1"/>
          </p:cNvSpPr>
          <p:nvPr>
            <p:ph type="title"/>
          </p:nvPr>
        </p:nvSpPr>
        <p:spPr/>
        <p:txBody>
          <a:bodyPr/>
          <a:lstStyle/>
          <a:p>
            <a:r>
              <a:rPr lang="en-GB" dirty="0"/>
              <a:t>Hands On</a:t>
            </a:r>
          </a:p>
        </p:txBody>
      </p:sp>
      <p:sp>
        <p:nvSpPr>
          <p:cNvPr id="10" name="Rectangle 9"/>
          <p:cNvSpPr/>
          <p:nvPr/>
        </p:nvSpPr>
        <p:spPr>
          <a:xfrm>
            <a:off x="726585" y="106680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1: Import libraries </a:t>
            </a:r>
          </a:p>
          <a:p>
            <a:r>
              <a:rPr lang="en-GB" sz="1200" dirty="0" smtClean="0"/>
              <a:t>Coders in the community can create libraries of commonly used features. These templates are pre-defined and can help us simplify and reuse code.</a:t>
            </a:r>
          </a:p>
        </p:txBody>
      </p:sp>
      <p:sp>
        <p:nvSpPr>
          <p:cNvPr id="11" name="Rectangle 10"/>
          <p:cNvSpPr/>
          <p:nvPr/>
        </p:nvSpPr>
        <p:spPr>
          <a:xfrm>
            <a:off x="726585" y="218714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2: What is the document filename? </a:t>
            </a:r>
            <a:br>
              <a:rPr lang="en-GB" sz="2000" dirty="0" smtClean="0"/>
            </a:br>
            <a:r>
              <a:rPr lang="en-GB" sz="1200" dirty="0" smtClean="0"/>
              <a:t>For example. “Quarterly reporting.doc”, “Mydocument.html”, </a:t>
            </a:r>
            <a:r>
              <a:rPr lang="en-GB" sz="1200" dirty="0" smtClean="0">
                <a:hlinkClick r:id="rId3"/>
              </a:rPr>
              <a:t>http://rebot.chat/index.html</a:t>
            </a:r>
            <a:r>
              <a:rPr lang="en-GB" sz="1200" dirty="0" smtClean="0"/>
              <a:t>.</a:t>
            </a:r>
            <a:endParaRPr lang="en-GB" sz="1200" dirty="0"/>
          </a:p>
        </p:txBody>
      </p:sp>
      <p:sp>
        <p:nvSpPr>
          <p:cNvPr id="12" name="Rectangle 11"/>
          <p:cNvSpPr/>
          <p:nvPr/>
        </p:nvSpPr>
        <p:spPr>
          <a:xfrm>
            <a:off x="726586" y="330748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3: Get the raw content within the document</a:t>
            </a:r>
          </a:p>
          <a:p>
            <a:r>
              <a:rPr lang="en-GB" sz="1200" dirty="0" smtClean="0"/>
              <a:t>Extract the file content as </a:t>
            </a:r>
            <a:r>
              <a:rPr lang="en-GB" sz="1200" dirty="0" err="1" smtClean="0"/>
              <a:t>bytecode</a:t>
            </a:r>
            <a:r>
              <a:rPr lang="en-GB" sz="1200" dirty="0" smtClean="0"/>
              <a:t> literals directly from the document.</a:t>
            </a:r>
          </a:p>
        </p:txBody>
      </p:sp>
      <p:sp>
        <p:nvSpPr>
          <p:cNvPr id="13" name="Rectangle 12"/>
          <p:cNvSpPr/>
          <p:nvPr/>
        </p:nvSpPr>
        <p:spPr>
          <a:xfrm>
            <a:off x="726586" y="442782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4: Format the content into a readable format</a:t>
            </a:r>
          </a:p>
          <a:p>
            <a:r>
              <a:rPr lang="en-GB" sz="1200" dirty="0" smtClean="0"/>
              <a:t>Creates a clean HTML format of the raw content, which is then readable by the extraction logic.</a:t>
            </a:r>
            <a:endParaRPr lang="en-GB" sz="1200" dirty="0"/>
          </a:p>
        </p:txBody>
      </p:sp>
      <p:sp>
        <p:nvSpPr>
          <p:cNvPr id="14" name="Rectangle 13"/>
          <p:cNvSpPr/>
          <p:nvPr/>
        </p:nvSpPr>
        <p:spPr>
          <a:xfrm>
            <a:off x="726585" y="5548160"/>
            <a:ext cx="7839479" cy="8961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smtClean="0"/>
              <a:t>Step 5: Find the data-point we need</a:t>
            </a:r>
          </a:p>
          <a:p>
            <a:r>
              <a:rPr lang="en-GB" sz="1200" dirty="0" smtClean="0"/>
              <a:t>Use the library to search for the container that we need, including any specific class properties into the search criteria</a:t>
            </a:r>
            <a:endParaRPr lang="en-GB" sz="1200" dirty="0"/>
          </a:p>
        </p:txBody>
      </p:sp>
    </p:spTree>
    <p:extLst>
      <p:ext uri="{BB962C8B-B14F-4D97-AF65-F5344CB8AC3E}">
        <p14:creationId xmlns:p14="http://schemas.microsoft.com/office/powerpoint/2010/main" val="28599687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dirty="0"/>
              <a:t>Often, its not so easy.. </a:t>
            </a:r>
          </a:p>
        </p:txBody>
      </p:sp>
      <p:pic>
        <p:nvPicPr>
          <p:cNvPr id="4" name="Picture 3"/>
          <p:cNvPicPr>
            <a:picLocks noChangeAspect="1"/>
          </p:cNvPicPr>
          <p:nvPr/>
        </p:nvPicPr>
        <p:blipFill>
          <a:blip r:embed="rId3"/>
          <a:stretch>
            <a:fillRect/>
          </a:stretch>
        </p:blipFill>
        <p:spPr>
          <a:xfrm>
            <a:off x="23651" y="1464215"/>
            <a:ext cx="9112481" cy="5393785"/>
          </a:xfrm>
          <a:prstGeom prst="rect">
            <a:avLst/>
          </a:prstGeom>
        </p:spPr>
      </p:pic>
      <p:sp>
        <p:nvSpPr>
          <p:cNvPr id="5" name="Content Placeholder 5"/>
          <p:cNvSpPr txBox="1">
            <a:spLocks/>
          </p:cNvSpPr>
          <p:nvPr/>
        </p:nvSpPr>
        <p:spPr>
          <a:xfrm>
            <a:off x="23651" y="753105"/>
            <a:ext cx="9112480" cy="5909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3600" dirty="0" smtClean="0"/>
              <a:t>Example: HTML code behind Yahoo.com</a:t>
            </a:r>
            <a:endParaRPr lang="en-GB" sz="3600" dirty="0"/>
          </a:p>
        </p:txBody>
      </p:sp>
    </p:spTree>
    <p:extLst>
      <p:ext uri="{BB962C8B-B14F-4D97-AF65-F5344CB8AC3E}">
        <p14:creationId xmlns:p14="http://schemas.microsoft.com/office/powerpoint/2010/main" val="18418525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0111"/>
            <a:ext cx="9144000" cy="6237890"/>
          </a:xfrm>
          <a:prstGeom prst="rect">
            <a:avLst/>
          </a:prstGeom>
        </p:spPr>
      </p:pic>
      <p:sp>
        <p:nvSpPr>
          <p:cNvPr id="3" name="Slide Number Placeholder 2"/>
          <p:cNvSpPr>
            <a:spLocks noGrp="1"/>
          </p:cNvSpPr>
          <p:nvPr>
            <p:ph type="sldNum" sz="quarter" idx="12"/>
          </p:nvPr>
        </p:nvSpPr>
        <p:spPr/>
        <p:txBody>
          <a:bodyPr/>
          <a:lstStyle/>
          <a:p>
            <a:r>
              <a:rPr lang="en-GB" dirty="0"/>
              <a:t>03 </a:t>
            </a:r>
            <a:r>
              <a:rPr lang="en-GB" dirty="0" smtClean="0"/>
              <a:t>Web-scraping</a:t>
            </a:r>
            <a:endParaRPr lang="en-GB" dirty="0"/>
          </a:p>
        </p:txBody>
      </p:sp>
      <p:sp>
        <p:nvSpPr>
          <p:cNvPr id="5" name="Title 4"/>
          <p:cNvSpPr>
            <a:spLocks noGrp="1"/>
          </p:cNvSpPr>
          <p:nvPr>
            <p:ph type="title"/>
          </p:nvPr>
        </p:nvSpPr>
        <p:spPr/>
        <p:txBody>
          <a:bodyPr/>
          <a:lstStyle/>
          <a:p>
            <a:r>
              <a:rPr lang="en-GB" dirty="0" smtClean="0"/>
              <a:t>Often, its not so easy.. </a:t>
            </a:r>
            <a:endParaRPr lang="en-GB" dirty="0"/>
          </a:p>
        </p:txBody>
      </p:sp>
      <p:sp>
        <p:nvSpPr>
          <p:cNvPr id="6" name="TextBox 5"/>
          <p:cNvSpPr txBox="1"/>
          <p:nvPr/>
        </p:nvSpPr>
        <p:spPr>
          <a:xfrm>
            <a:off x="0" y="603058"/>
            <a:ext cx="9143999" cy="1435950"/>
          </a:xfrm>
          <a:prstGeom prst="rect">
            <a:avLst/>
          </a:prstGeom>
          <a:solidFill>
            <a:schemeClr val="bg1">
              <a:alpha val="50000"/>
            </a:schemeClr>
          </a:solidFill>
        </p:spPr>
        <p:txBody>
          <a:bodyPr wrap="square" rtlCol="0" anchor="ctr" anchorCtr="0">
            <a:noAutofit/>
          </a:bodyPr>
          <a:lstStyle/>
          <a:p>
            <a:pPr algn="ctr"/>
            <a:r>
              <a:rPr lang="en-GB" sz="3600" dirty="0" smtClean="0"/>
              <a:t>HOW TO FIND A CONTAINER LIKE DAT?</a:t>
            </a:r>
            <a:endParaRPr lang="en-GB" sz="3600" dirty="0"/>
          </a:p>
        </p:txBody>
      </p:sp>
    </p:spTree>
    <p:extLst>
      <p:ext uri="{BB962C8B-B14F-4D97-AF65-F5344CB8AC3E}">
        <p14:creationId xmlns:p14="http://schemas.microsoft.com/office/powerpoint/2010/main" val="23206664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r>
              <a:rPr lang="en-GB" dirty="0"/>
              <a:t>03 Web-scraping</a:t>
            </a:r>
          </a:p>
        </p:txBody>
      </p:sp>
      <p:sp>
        <p:nvSpPr>
          <p:cNvPr id="13" name="Title 12"/>
          <p:cNvSpPr>
            <a:spLocks noGrp="1"/>
          </p:cNvSpPr>
          <p:nvPr>
            <p:ph type="title"/>
          </p:nvPr>
        </p:nvSpPr>
        <p:spPr/>
        <p:txBody>
          <a:bodyPr/>
          <a:lstStyle/>
          <a:p>
            <a:r>
              <a:rPr lang="en-GB" altLang="zh-CN" dirty="0" smtClean="0"/>
              <a:t>Nesting of Data</a:t>
            </a:r>
            <a:endParaRPr lang="en-GB" dirty="0"/>
          </a:p>
        </p:txBody>
      </p:sp>
      <p:sp>
        <p:nvSpPr>
          <p:cNvPr id="14" name="Rectangle 13"/>
          <p:cNvSpPr/>
          <p:nvPr/>
        </p:nvSpPr>
        <p:spPr>
          <a:xfrm>
            <a:off x="509202" y="1624481"/>
            <a:ext cx="3557055" cy="49324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Country</a:t>
            </a:r>
            <a:endParaRPr lang="en-GB" sz="2000" dirty="0">
              <a:solidFill>
                <a:schemeClr val="tx1"/>
              </a:solidFill>
            </a:endParaRPr>
          </a:p>
        </p:txBody>
      </p:sp>
      <p:sp>
        <p:nvSpPr>
          <p:cNvPr id="15" name="Rectangle 14"/>
          <p:cNvSpPr/>
          <p:nvPr/>
        </p:nvSpPr>
        <p:spPr>
          <a:xfrm>
            <a:off x="742433" y="2459254"/>
            <a:ext cx="3049355" cy="36014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City</a:t>
            </a:r>
            <a:endParaRPr lang="en-GB" sz="2000" dirty="0">
              <a:solidFill>
                <a:schemeClr val="tx1"/>
              </a:solidFill>
            </a:endParaRPr>
          </a:p>
        </p:txBody>
      </p:sp>
      <p:sp>
        <p:nvSpPr>
          <p:cNvPr id="16" name="Rectangle 15"/>
          <p:cNvSpPr/>
          <p:nvPr/>
        </p:nvSpPr>
        <p:spPr>
          <a:xfrm>
            <a:off x="995903" y="3314619"/>
            <a:ext cx="2490272" cy="22623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Town</a:t>
            </a:r>
            <a:endParaRPr lang="en-GB" sz="2000" dirty="0">
              <a:solidFill>
                <a:schemeClr val="tx1"/>
              </a:solidFill>
            </a:endParaRPr>
          </a:p>
        </p:txBody>
      </p:sp>
      <p:sp>
        <p:nvSpPr>
          <p:cNvPr id="17" name="Rectangle 16"/>
          <p:cNvSpPr/>
          <p:nvPr/>
        </p:nvSpPr>
        <p:spPr>
          <a:xfrm>
            <a:off x="1223627" y="3932105"/>
            <a:ext cx="1946677" cy="13479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Street</a:t>
            </a:r>
            <a:endParaRPr lang="en-GB" sz="2000" dirty="0">
              <a:solidFill>
                <a:schemeClr val="tx1"/>
              </a:solidFill>
            </a:endParaRPr>
          </a:p>
        </p:txBody>
      </p:sp>
      <p:sp>
        <p:nvSpPr>
          <p:cNvPr id="18" name="Rectangle 17"/>
          <p:cNvSpPr/>
          <p:nvPr/>
        </p:nvSpPr>
        <p:spPr>
          <a:xfrm>
            <a:off x="4790384" y="1624480"/>
            <a:ext cx="3557055" cy="49141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Html</a:t>
            </a:r>
            <a:endParaRPr lang="en-GB" sz="2000" dirty="0">
              <a:solidFill>
                <a:schemeClr val="tx1"/>
              </a:solidFill>
            </a:endParaRPr>
          </a:p>
        </p:txBody>
      </p:sp>
      <p:sp>
        <p:nvSpPr>
          <p:cNvPr id="19" name="Rectangle 18"/>
          <p:cNvSpPr/>
          <p:nvPr/>
        </p:nvSpPr>
        <p:spPr>
          <a:xfrm>
            <a:off x="5023615" y="2440927"/>
            <a:ext cx="3049355" cy="36014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Body</a:t>
            </a:r>
            <a:endParaRPr lang="en-GB" sz="2000" dirty="0">
              <a:solidFill>
                <a:schemeClr val="tx1"/>
              </a:solidFill>
            </a:endParaRPr>
          </a:p>
        </p:txBody>
      </p:sp>
      <p:sp>
        <p:nvSpPr>
          <p:cNvPr id="20" name="Rectangle 19"/>
          <p:cNvSpPr/>
          <p:nvPr/>
        </p:nvSpPr>
        <p:spPr>
          <a:xfrm>
            <a:off x="5277085" y="3296292"/>
            <a:ext cx="2490272" cy="22623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000" dirty="0" smtClean="0">
                <a:solidFill>
                  <a:schemeClr val="tx1"/>
                </a:solidFill>
              </a:rPr>
              <a:t>Table</a:t>
            </a:r>
            <a:endParaRPr lang="en-GB" sz="2000" dirty="0">
              <a:solidFill>
                <a:schemeClr val="tx1"/>
              </a:solidFill>
            </a:endParaRPr>
          </a:p>
        </p:txBody>
      </p:sp>
      <p:sp>
        <p:nvSpPr>
          <p:cNvPr id="21" name="Rectangle 20"/>
          <p:cNvSpPr/>
          <p:nvPr/>
        </p:nvSpPr>
        <p:spPr>
          <a:xfrm>
            <a:off x="5504809" y="3913778"/>
            <a:ext cx="1946677" cy="134791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TD (Table Data)</a:t>
            </a:r>
            <a:endParaRPr lang="en-GB" sz="2000" dirty="0">
              <a:solidFill>
                <a:schemeClr val="tx1"/>
              </a:solidFill>
            </a:endParaRPr>
          </a:p>
        </p:txBody>
      </p:sp>
      <p:sp>
        <p:nvSpPr>
          <p:cNvPr id="22" name="Rectangle 21"/>
          <p:cNvSpPr/>
          <p:nvPr/>
        </p:nvSpPr>
        <p:spPr>
          <a:xfrm>
            <a:off x="1440547" y="4483690"/>
            <a:ext cx="1502349" cy="487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Block</a:t>
            </a:r>
            <a:endParaRPr lang="en-GB" sz="2000" dirty="0">
              <a:solidFill>
                <a:schemeClr val="tx1"/>
              </a:solidFill>
            </a:endParaRPr>
          </a:p>
        </p:txBody>
      </p:sp>
      <p:sp>
        <p:nvSpPr>
          <p:cNvPr id="23" name="Rectangle 22"/>
          <p:cNvSpPr/>
          <p:nvPr/>
        </p:nvSpPr>
        <p:spPr>
          <a:xfrm>
            <a:off x="5726972" y="4483689"/>
            <a:ext cx="1502349" cy="4877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altLang="zh-CN" sz="2000" dirty="0" smtClean="0">
                <a:solidFill>
                  <a:schemeClr val="tx1"/>
                </a:solidFill>
              </a:rPr>
              <a:t>Span</a:t>
            </a:r>
            <a:endParaRPr lang="en-GB" sz="2000" dirty="0">
              <a:solidFill>
                <a:schemeClr val="tx1"/>
              </a:solidFill>
            </a:endParaRPr>
          </a:p>
        </p:txBody>
      </p:sp>
      <p:sp>
        <p:nvSpPr>
          <p:cNvPr id="24" name="TextBox 23"/>
          <p:cNvSpPr txBox="1"/>
          <p:nvPr/>
        </p:nvSpPr>
        <p:spPr>
          <a:xfrm>
            <a:off x="509202" y="699483"/>
            <a:ext cx="3557055" cy="830997"/>
          </a:xfrm>
          <a:prstGeom prst="rect">
            <a:avLst/>
          </a:prstGeom>
          <a:noFill/>
        </p:spPr>
        <p:txBody>
          <a:bodyPr wrap="square" rtlCol="0">
            <a:spAutoFit/>
          </a:bodyPr>
          <a:lstStyle/>
          <a:p>
            <a:pPr algn="ctr"/>
            <a:r>
              <a:rPr lang="en-GB" sz="4800" dirty="0" smtClean="0"/>
              <a:t>Geography</a:t>
            </a:r>
            <a:endParaRPr lang="en-GB" sz="4800" dirty="0"/>
          </a:p>
        </p:txBody>
      </p:sp>
      <p:sp>
        <p:nvSpPr>
          <p:cNvPr id="25" name="TextBox 24"/>
          <p:cNvSpPr txBox="1"/>
          <p:nvPr/>
        </p:nvSpPr>
        <p:spPr>
          <a:xfrm>
            <a:off x="4790384" y="699483"/>
            <a:ext cx="3557055" cy="830997"/>
          </a:xfrm>
          <a:prstGeom prst="rect">
            <a:avLst/>
          </a:prstGeom>
          <a:noFill/>
        </p:spPr>
        <p:txBody>
          <a:bodyPr wrap="square" rtlCol="0">
            <a:spAutoFit/>
          </a:bodyPr>
          <a:lstStyle/>
          <a:p>
            <a:pPr algn="ctr"/>
            <a:r>
              <a:rPr lang="en-GB" sz="4800" dirty="0" smtClean="0"/>
              <a:t>Websites</a:t>
            </a:r>
            <a:endParaRPr lang="en-GB" sz="4800" dirty="0"/>
          </a:p>
        </p:txBody>
      </p:sp>
    </p:spTree>
    <p:extLst>
      <p:ext uri="{BB962C8B-B14F-4D97-AF65-F5344CB8AC3E}">
        <p14:creationId xmlns:p14="http://schemas.microsoft.com/office/powerpoint/2010/main" val="15291377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r>
              <a:rPr lang="en-GB" dirty="0"/>
              <a:t>03 Web-scraping</a:t>
            </a:r>
          </a:p>
        </p:txBody>
      </p:sp>
      <p:sp>
        <p:nvSpPr>
          <p:cNvPr id="3" name="Title 2"/>
          <p:cNvSpPr>
            <a:spLocks noGrp="1"/>
          </p:cNvSpPr>
          <p:nvPr>
            <p:ph type="title"/>
          </p:nvPr>
        </p:nvSpPr>
        <p:spPr/>
        <p:txBody>
          <a:bodyPr/>
          <a:lstStyle/>
          <a:p>
            <a:r>
              <a:rPr lang="en-GB" altLang="zh-CN" dirty="0"/>
              <a:t>Nesting of </a:t>
            </a:r>
            <a:r>
              <a:rPr lang="en-GB" altLang="zh-CN" dirty="0" smtClean="0"/>
              <a:t>Data: Example Yahoo</a:t>
            </a:r>
            <a:endParaRPr lang="en-GB" dirty="0"/>
          </a:p>
        </p:txBody>
      </p:sp>
      <p:pic>
        <p:nvPicPr>
          <p:cNvPr id="4" name="Picture 3"/>
          <p:cNvPicPr>
            <a:picLocks noChangeAspect="1"/>
          </p:cNvPicPr>
          <p:nvPr/>
        </p:nvPicPr>
        <p:blipFill>
          <a:blip r:embed="rId3"/>
          <a:stretch>
            <a:fillRect/>
          </a:stretch>
        </p:blipFill>
        <p:spPr>
          <a:xfrm>
            <a:off x="0" y="603056"/>
            <a:ext cx="9195608" cy="6254943"/>
          </a:xfrm>
          <a:prstGeom prst="rect">
            <a:avLst/>
          </a:prstGeom>
        </p:spPr>
      </p:pic>
      <p:sp>
        <p:nvSpPr>
          <p:cNvPr id="5" name="Rectangle 4"/>
          <p:cNvSpPr/>
          <p:nvPr/>
        </p:nvSpPr>
        <p:spPr>
          <a:xfrm>
            <a:off x="1" y="2217779"/>
            <a:ext cx="3878316" cy="8512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6" name="Rectangle 5"/>
          <p:cNvSpPr/>
          <p:nvPr/>
        </p:nvSpPr>
        <p:spPr>
          <a:xfrm>
            <a:off x="84083" y="2291255"/>
            <a:ext cx="2406869" cy="2837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7" name="Rectangle 6"/>
          <p:cNvSpPr/>
          <p:nvPr/>
        </p:nvSpPr>
        <p:spPr>
          <a:xfrm>
            <a:off x="68318" y="2674883"/>
            <a:ext cx="2406869" cy="2837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8" name="Rectangle 7"/>
          <p:cNvSpPr/>
          <p:nvPr/>
        </p:nvSpPr>
        <p:spPr>
          <a:xfrm>
            <a:off x="26277" y="3599890"/>
            <a:ext cx="3379075" cy="225437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9" name="Rectangle 8"/>
          <p:cNvSpPr/>
          <p:nvPr/>
        </p:nvSpPr>
        <p:spPr>
          <a:xfrm>
            <a:off x="84083" y="4172607"/>
            <a:ext cx="1618593" cy="2837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
        <p:nvSpPr>
          <p:cNvPr id="10" name="Rectangle 9"/>
          <p:cNvSpPr/>
          <p:nvPr/>
        </p:nvSpPr>
        <p:spPr>
          <a:xfrm>
            <a:off x="874986" y="4248806"/>
            <a:ext cx="793531" cy="1313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GB" sz="2000" dirty="0">
              <a:solidFill>
                <a:schemeClr val="tx1">
                  <a:alpha val="30000"/>
                </a:schemeClr>
              </a:solidFill>
            </a:endParaRPr>
          </a:p>
        </p:txBody>
      </p:sp>
    </p:spTree>
    <p:extLst>
      <p:ext uri="{BB962C8B-B14F-4D97-AF65-F5344CB8AC3E}">
        <p14:creationId xmlns:p14="http://schemas.microsoft.com/office/powerpoint/2010/main" val="9183665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Challenge</a:t>
            </a:r>
            <a:endParaRPr lang="en-SG" dirty="0"/>
          </a:p>
        </p:txBody>
      </p:sp>
      <p:sp>
        <p:nvSpPr>
          <p:cNvPr id="6" name="Text Placeholder 5"/>
          <p:cNvSpPr>
            <a:spLocks noGrp="1"/>
          </p:cNvSpPr>
          <p:nvPr>
            <p:ph type="subTitle" idx="1"/>
          </p:nvPr>
        </p:nvSpPr>
        <p:spPr/>
        <p:txBody>
          <a:bodyPr/>
          <a:lstStyle/>
          <a:p>
            <a:r>
              <a:rPr lang="en-SG" dirty="0" smtClean="0"/>
              <a:t>Scraping Real Data from Websites</a:t>
            </a:r>
            <a:endParaRPr lang="en-SG"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90 minutes</a:t>
            </a:r>
            <a:endParaRPr lang="en-GB" dirty="0">
              <a:solidFill>
                <a:schemeClr val="bg1"/>
              </a:solidFill>
            </a:endParaRPr>
          </a:p>
        </p:txBody>
      </p:sp>
    </p:spTree>
    <p:extLst>
      <p:ext uri="{BB962C8B-B14F-4D97-AF65-F5344CB8AC3E}">
        <p14:creationId xmlns:p14="http://schemas.microsoft.com/office/powerpoint/2010/main" val="9210970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11" name="Picture 2" descr="Image result for kungfu panda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400" y="4626128"/>
            <a:ext cx="2231870" cy="223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906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391189" y="1141323"/>
            <a:ext cx="4028411" cy="3197225"/>
          </a:xfrm>
        </p:spPr>
        <p:txBody>
          <a:bodyPr>
            <a:noAutofit/>
          </a:bodyPr>
          <a:lstStyle/>
          <a:p>
            <a:pPr marL="0" indent="0">
              <a:buNone/>
            </a:pPr>
            <a:r>
              <a:rPr lang="en-SG" dirty="0" smtClean="0">
                <a:latin typeface="Arial" panose="020B0604020202020204" pitchFamily="34" charset="0"/>
                <a:cs typeface="Arial" panose="020B0604020202020204" pitchFamily="34" charset="0"/>
              </a:rPr>
              <a:t>Appetiser</a:t>
            </a:r>
          </a:p>
          <a:p>
            <a:r>
              <a:rPr lang="en-SG" sz="2000" dirty="0" smtClean="0">
                <a:latin typeface="Arial" panose="020B0604020202020204" pitchFamily="34" charset="0"/>
                <a:cs typeface="Arial" panose="020B0604020202020204" pitchFamily="34" charset="0"/>
              </a:rPr>
              <a:t>11:15-11:30 - Introduction</a:t>
            </a:r>
          </a:p>
          <a:p>
            <a:r>
              <a:rPr lang="en-SG" sz="2000" dirty="0" smtClean="0">
                <a:latin typeface="Arial" panose="020B0604020202020204" pitchFamily="34" charset="0"/>
                <a:cs typeface="Arial" panose="020B0604020202020204" pitchFamily="34" charset="0"/>
              </a:rPr>
              <a:t>11:30-12:30 </a:t>
            </a:r>
            <a:r>
              <a:rPr lang="en-SG" sz="2000" dirty="0" smtClean="0">
                <a:latin typeface="Arial" panose="020B0604020202020204" pitchFamily="34" charset="0"/>
                <a:cs typeface="Arial" panose="020B0604020202020204" pitchFamily="34" charset="0"/>
              </a:rPr>
              <a:t>- </a:t>
            </a:r>
            <a:r>
              <a:rPr lang="en-SG" sz="2000" dirty="0" smtClean="0">
                <a:latin typeface="Arial" panose="020B0604020202020204" pitchFamily="34" charset="0"/>
                <a:cs typeface="Arial" panose="020B0604020202020204" pitchFamily="34" charset="0"/>
              </a:rPr>
              <a:t>Baby Python</a:t>
            </a:r>
          </a:p>
          <a:p>
            <a:r>
              <a:rPr lang="en-SG" sz="2000" dirty="0" smtClean="0">
                <a:latin typeface="Arial" panose="020B0604020202020204" pitchFamily="34" charset="0"/>
                <a:cs typeface="Arial" panose="020B0604020202020204" pitchFamily="34" charset="0"/>
              </a:rPr>
              <a:t>12:30-1:00 - Lunch </a:t>
            </a:r>
            <a:r>
              <a:rPr lang="en-SG" sz="2000" dirty="0" smtClean="0">
                <a:latin typeface="Arial" panose="020B0604020202020204" pitchFamily="34" charset="0"/>
                <a:cs typeface="Arial" panose="020B0604020202020204" pitchFamily="34" charset="0"/>
              </a:rPr>
              <a:t>Break</a:t>
            </a:r>
            <a:endParaRPr lang="en-SG" sz="2000" dirty="0" smtClean="0">
              <a:latin typeface="Arial" panose="020B0604020202020204" pitchFamily="34" charset="0"/>
              <a:cs typeface="Arial" panose="020B0604020202020204" pitchFamily="34" charset="0"/>
            </a:endParaRPr>
          </a:p>
        </p:txBody>
      </p:sp>
      <p:sp>
        <p:nvSpPr>
          <p:cNvPr id="8" name="Title 5"/>
          <p:cNvSpPr txBox="1">
            <a:spLocks/>
          </p:cNvSpPr>
          <p:nvPr/>
        </p:nvSpPr>
        <p:spPr>
          <a:xfrm>
            <a:off x="0" y="179875"/>
            <a:ext cx="9144000" cy="603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pPr algn="ctr"/>
            <a:r>
              <a:rPr lang="en-US" dirty="0" smtClean="0">
                <a:solidFill>
                  <a:schemeClr val="tx1">
                    <a:lumMod val="75000"/>
                    <a:lumOff val="25000"/>
                  </a:schemeClr>
                </a:solidFill>
              </a:rPr>
              <a:t>Plans</a:t>
            </a:r>
            <a:endParaRPr lang="en-US" dirty="0">
              <a:solidFill>
                <a:schemeClr val="tx1">
                  <a:lumMod val="75000"/>
                  <a:lumOff val="25000"/>
                </a:schemeClr>
              </a:solidFill>
            </a:endParaRPr>
          </a:p>
        </p:txBody>
      </p:sp>
      <p:sp>
        <p:nvSpPr>
          <p:cNvPr id="10" name="Content Placeholder 2"/>
          <p:cNvSpPr txBox="1">
            <a:spLocks/>
          </p:cNvSpPr>
          <p:nvPr/>
        </p:nvSpPr>
        <p:spPr>
          <a:xfrm>
            <a:off x="507651" y="3878490"/>
            <a:ext cx="7823898" cy="24497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dirty="0" smtClean="0">
                <a:latin typeface="Arial" panose="020B0604020202020204" pitchFamily="34" charset="0"/>
                <a:cs typeface="Arial" panose="020B0604020202020204" pitchFamily="34" charset="0"/>
              </a:rPr>
              <a:t>Dessert</a:t>
            </a:r>
          </a:p>
          <a:p>
            <a:r>
              <a:rPr lang="en-SG" sz="2000" dirty="0" smtClean="0">
                <a:latin typeface="Arial" panose="020B0604020202020204" pitchFamily="34" charset="0"/>
                <a:cs typeface="Arial" panose="020B0604020202020204" pitchFamily="34" charset="0"/>
              </a:rPr>
              <a:t>4:30-5:15 – Idea Generation and Pitch preparation</a:t>
            </a:r>
          </a:p>
          <a:p>
            <a:r>
              <a:rPr lang="en-SG" sz="2000" dirty="0" smtClean="0">
                <a:latin typeface="Arial" panose="020B0604020202020204" pitchFamily="34" charset="0"/>
                <a:cs typeface="Arial" panose="020B0604020202020204" pitchFamily="34" charset="0"/>
              </a:rPr>
              <a:t>5:15-5:30 – Move to 38 Auditorium</a:t>
            </a:r>
          </a:p>
          <a:p>
            <a:r>
              <a:rPr lang="en-SG" sz="2000" dirty="0" smtClean="0">
                <a:latin typeface="Arial" panose="020B0604020202020204" pitchFamily="34" charset="0"/>
                <a:cs typeface="Arial" panose="020B0604020202020204" pitchFamily="34" charset="0"/>
              </a:rPr>
              <a:t>5:30-6:15 – Pitch, Awards and Closing</a:t>
            </a:r>
          </a:p>
          <a:p>
            <a:endParaRPr lang="en-SG" sz="2000" dirty="0" smtClean="0">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4767246" y="1100433"/>
            <a:ext cx="4028411" cy="3197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SG" dirty="0" smtClean="0">
                <a:latin typeface="Arial" panose="020B0604020202020204" pitchFamily="34" charset="0"/>
                <a:cs typeface="Arial" panose="020B0604020202020204" pitchFamily="34" charset="0"/>
              </a:rPr>
              <a:t>Main Course</a:t>
            </a:r>
          </a:p>
          <a:p>
            <a:r>
              <a:rPr lang="en-SG" sz="2000" dirty="0" smtClean="0">
                <a:latin typeface="Arial" panose="020B0604020202020204" pitchFamily="34" charset="0"/>
                <a:cs typeface="Arial" panose="020B0604020202020204" pitchFamily="34" charset="0"/>
              </a:rPr>
              <a:t>1:00-1:30 – Say Hello to </a:t>
            </a:r>
            <a:r>
              <a:rPr lang="en-SG" sz="2000" dirty="0" err="1" smtClean="0">
                <a:latin typeface="Arial" panose="020B0604020202020204" pitchFamily="34" charset="0"/>
                <a:cs typeface="Arial" panose="020B0604020202020204" pitchFamily="34" charset="0"/>
              </a:rPr>
              <a:t>ReBot</a:t>
            </a:r>
            <a:endParaRPr lang="en-SG" sz="2000" dirty="0" smtClean="0">
              <a:latin typeface="Arial" panose="020B0604020202020204" pitchFamily="34" charset="0"/>
              <a:cs typeface="Arial" panose="020B0604020202020204" pitchFamily="34" charset="0"/>
            </a:endParaRPr>
          </a:p>
          <a:p>
            <a:r>
              <a:rPr lang="en-SG" sz="2000" dirty="0" smtClean="0">
                <a:latin typeface="Arial" panose="020B0604020202020204" pitchFamily="34" charset="0"/>
                <a:cs typeface="Arial" panose="020B0604020202020204" pitchFamily="34" charset="0"/>
              </a:rPr>
              <a:t>1:30-2:30 – Taming the Python</a:t>
            </a:r>
          </a:p>
          <a:p>
            <a:r>
              <a:rPr lang="en-SG" sz="2000" dirty="0" smtClean="0">
                <a:latin typeface="Arial" panose="020B0604020202020204" pitchFamily="34" charset="0"/>
                <a:cs typeface="Arial" panose="020B0604020202020204" pitchFamily="34" charset="0"/>
              </a:rPr>
              <a:t>2:30-4:00 – </a:t>
            </a:r>
            <a:r>
              <a:rPr lang="en-SG" sz="2000" dirty="0" err="1" smtClean="0">
                <a:latin typeface="Arial" panose="020B0604020202020204" pitchFamily="34" charset="0"/>
                <a:cs typeface="Arial" panose="020B0604020202020204" pitchFamily="34" charset="0"/>
              </a:rPr>
              <a:t>Rebot</a:t>
            </a:r>
            <a:r>
              <a:rPr lang="en-SG" sz="2000" dirty="0" smtClean="0">
                <a:latin typeface="Arial" panose="020B0604020202020204" pitchFamily="34" charset="0"/>
                <a:cs typeface="Arial" panose="020B0604020202020204" pitchFamily="34" charset="0"/>
              </a:rPr>
              <a:t> Challenge </a:t>
            </a:r>
          </a:p>
          <a:p>
            <a:r>
              <a:rPr lang="en-SG" sz="2000" dirty="0" smtClean="0">
                <a:latin typeface="Arial" panose="020B0604020202020204" pitchFamily="34" charset="0"/>
                <a:cs typeface="Arial" panose="020B0604020202020204" pitchFamily="34" charset="0"/>
              </a:rPr>
              <a:t>4:00-4:30 – Short Break</a:t>
            </a:r>
          </a:p>
          <a:p>
            <a:endParaRPr lang="en-SG" sz="2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7059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3236746" y="1828996"/>
            <a:ext cx="2527394" cy="376101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&lt;HTML&gt;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&lt;/HTML&gt;</a:t>
            </a:r>
          </a:p>
        </p:txBody>
      </p:sp>
      <p:sp>
        <p:nvSpPr>
          <p:cNvPr id="12" name="Rectangle 11"/>
          <p:cNvSpPr/>
          <p:nvPr/>
        </p:nvSpPr>
        <p:spPr>
          <a:xfrm>
            <a:off x="3416077" y="2612807"/>
            <a:ext cx="2163007" cy="214151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&lt;BODY&gt;</a:t>
            </a: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endParaRPr lang="en-GB" sz="1350" dirty="0">
              <a:solidFill>
                <a:srgbClr val="00B050"/>
              </a:solidFill>
            </a:endParaRPr>
          </a:p>
          <a:p>
            <a:r>
              <a:rPr lang="en-GB" sz="1350" dirty="0">
                <a:solidFill>
                  <a:srgbClr val="00B050"/>
                </a:solidFill>
              </a:rPr>
              <a:t>&lt;/BODY&gt;</a:t>
            </a:r>
          </a:p>
          <a:p>
            <a:pPr algn="ctr"/>
            <a:endParaRPr lang="en-GB" sz="1350" dirty="0">
              <a:solidFill>
                <a:srgbClr val="00B050"/>
              </a:solidFill>
            </a:endParaRPr>
          </a:p>
        </p:txBody>
      </p:sp>
      <p:sp>
        <p:nvSpPr>
          <p:cNvPr id="17" name="Rectangle 16"/>
          <p:cNvSpPr/>
          <p:nvPr/>
        </p:nvSpPr>
        <p:spPr>
          <a:xfrm>
            <a:off x="3772584" y="3351402"/>
            <a:ext cx="1472078" cy="684464"/>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&lt;</a:t>
            </a:r>
            <a:r>
              <a:rPr lang="en-GB" sz="1350" dirty="0">
                <a:solidFill>
                  <a:srgbClr val="00B050"/>
                </a:solidFill>
              </a:rPr>
              <a:t>P </a:t>
            </a:r>
            <a:r>
              <a:rPr lang="en-GB" sz="1350" dirty="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endParaRPr lang="en-GB" sz="1350" dirty="0">
              <a:solidFill>
                <a:srgbClr val="00B050"/>
              </a:solidFill>
            </a:endParaRPr>
          </a:p>
          <a:p>
            <a:r>
              <a:rPr lang="en-GB" sz="1350" dirty="0">
                <a:solidFill>
                  <a:schemeClr val="tx1">
                    <a:lumMod val="95000"/>
                    <a:lumOff val="5000"/>
                  </a:schemeClr>
                </a:solidFill>
              </a:rPr>
              <a:t>Hello World!</a:t>
            </a:r>
          </a:p>
          <a:p>
            <a:r>
              <a:rPr lang="en-GB" sz="1350" dirty="0" smtClean="0">
                <a:solidFill>
                  <a:srgbClr val="00B050"/>
                </a:solidFill>
              </a:rPr>
              <a:t>&lt;/P&gt;</a:t>
            </a:r>
            <a:endParaRPr lang="en-GB" sz="1350" dirty="0">
              <a:solidFill>
                <a:srgbClr val="00B050"/>
              </a:solidFill>
            </a:endParaRPr>
          </a:p>
        </p:txBody>
      </p:sp>
      <p:sp>
        <p:nvSpPr>
          <p:cNvPr id="19" name="TextBox 18"/>
          <p:cNvSpPr txBox="1"/>
          <p:nvPr/>
        </p:nvSpPr>
        <p:spPr>
          <a:xfrm>
            <a:off x="5942394" y="1834439"/>
            <a:ext cx="2770682" cy="2377574"/>
          </a:xfrm>
          <a:prstGeom prst="rect">
            <a:avLst/>
          </a:prstGeom>
          <a:noFill/>
        </p:spPr>
        <p:txBody>
          <a:bodyPr wrap="square" rtlCol="0">
            <a:spAutoFit/>
          </a:bodyPr>
          <a:lstStyle/>
          <a:p>
            <a:r>
              <a:rPr lang="en-GB" sz="1350" dirty="0">
                <a:solidFill>
                  <a:srgbClr val="00B050"/>
                </a:solidFill>
              </a:rPr>
              <a:t>&lt;HTML</a:t>
            </a:r>
            <a:r>
              <a:rPr lang="en-GB" sz="1350" dirty="0" smtClean="0">
                <a:solidFill>
                  <a:srgbClr val="00B050"/>
                </a:solidFill>
              </a:rPr>
              <a:t>&gt;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&lt;P </a:t>
            </a:r>
            <a:r>
              <a:rPr lang="en-GB" sz="1350" dirty="0" smtClean="0">
                <a:solidFill>
                  <a:srgbClr val="FF0000"/>
                </a:solidFill>
              </a:rPr>
              <a:t>CLASS</a:t>
            </a:r>
            <a:r>
              <a:rPr lang="en-GB" sz="1350" dirty="0" smtClean="0">
                <a:solidFill>
                  <a:schemeClr val="tx1">
                    <a:lumMod val="95000"/>
                    <a:lumOff val="5000"/>
                  </a:schemeClr>
                </a:solidFill>
              </a:rPr>
              <a:t>=“Text”</a:t>
            </a:r>
            <a:r>
              <a:rPr lang="en-GB" sz="1350" dirty="0" smtClean="0">
                <a:solidFill>
                  <a:srgbClr val="00B050"/>
                </a:solidFill>
              </a:rPr>
              <a:t>&gt;</a:t>
            </a:r>
          </a:p>
          <a:p>
            <a:r>
              <a:rPr lang="en-GB" sz="1350" dirty="0" smtClean="0"/>
              <a:t>Hello </a:t>
            </a:r>
            <a:r>
              <a:rPr lang="en-GB" sz="1350" dirty="0"/>
              <a:t>World</a:t>
            </a:r>
            <a:r>
              <a:rPr lang="en-GB" sz="1350" dirty="0" smtClean="0"/>
              <a:t>!</a:t>
            </a:r>
            <a:br>
              <a:rPr lang="en-GB" sz="1350" dirty="0" smtClean="0"/>
            </a:br>
            <a:r>
              <a:rPr lang="en-GB" sz="1350" dirty="0" smtClean="0">
                <a:solidFill>
                  <a:srgbClr val="00B050"/>
                </a:solidFill>
              </a:rPr>
              <a:t>&lt;/P&gt;</a:t>
            </a:r>
            <a:endParaRPr lang="en-GB" sz="1350" dirty="0">
              <a:solidFill>
                <a:srgbClr val="00B050"/>
              </a:solidFill>
            </a:endParaRP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BODY&gt;</a:t>
            </a:r>
          </a:p>
          <a:p>
            <a:endParaRPr lang="en-GB" sz="1350" dirty="0" smtClean="0">
              <a:solidFill>
                <a:srgbClr val="00B050"/>
              </a:solidFill>
            </a:endParaRPr>
          </a:p>
          <a:p>
            <a:r>
              <a:rPr lang="en-GB" sz="1350" dirty="0" smtClean="0">
                <a:solidFill>
                  <a:srgbClr val="00B050"/>
                </a:solidFill>
              </a:rPr>
              <a:t>&lt;/</a:t>
            </a:r>
            <a:r>
              <a:rPr lang="en-GB" sz="1350" dirty="0">
                <a:solidFill>
                  <a:srgbClr val="00B050"/>
                </a:solidFill>
              </a:rPr>
              <a:t>HTML&gt;</a:t>
            </a:r>
          </a:p>
        </p:txBody>
      </p:sp>
      <p:sp>
        <p:nvSpPr>
          <p:cNvPr id="23" name="Rectangle 22"/>
          <p:cNvSpPr/>
          <p:nvPr/>
        </p:nvSpPr>
        <p:spPr>
          <a:xfrm>
            <a:off x="5945398" y="1085494"/>
            <a:ext cx="2667000"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a:t>HTML </a:t>
            </a:r>
            <a:r>
              <a:rPr lang="en-GB" sz="1350" b="1" dirty="0" smtClean="0"/>
              <a:t>- RAW CODE</a:t>
            </a:r>
            <a:endParaRPr lang="en-GB" sz="1350" b="1" dirty="0"/>
          </a:p>
        </p:txBody>
      </p:sp>
      <p:sp>
        <p:nvSpPr>
          <p:cNvPr id="25" name="Rectangle 24"/>
          <p:cNvSpPr/>
          <p:nvPr/>
        </p:nvSpPr>
        <p:spPr>
          <a:xfrm>
            <a:off x="3236746"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CODE </a:t>
            </a:r>
            <a:r>
              <a:rPr lang="en-GB" sz="1350" b="1" dirty="0"/>
              <a:t>BLOCKS</a:t>
            </a:r>
          </a:p>
        </p:txBody>
      </p:sp>
      <p:sp>
        <p:nvSpPr>
          <p:cNvPr id="28" name="Title 27"/>
          <p:cNvSpPr>
            <a:spLocks noGrp="1"/>
          </p:cNvSpPr>
          <p:nvPr>
            <p:ph type="title"/>
          </p:nvPr>
        </p:nvSpPr>
        <p:spPr/>
        <p:txBody>
          <a:bodyPr/>
          <a:lstStyle/>
          <a:p>
            <a:r>
              <a:rPr lang="en-GB" dirty="0" smtClean="0"/>
              <a:t>HTML - Code Visualization</a:t>
            </a:r>
            <a:endParaRPr lang="en-GB" dirty="0"/>
          </a:p>
        </p:txBody>
      </p:sp>
      <p:sp>
        <p:nvSpPr>
          <p:cNvPr id="32" name="Down Arrow 31"/>
          <p:cNvSpPr/>
          <p:nvPr/>
        </p:nvSpPr>
        <p:spPr>
          <a:xfrm rot="8100000">
            <a:off x="7925090" y="3849038"/>
            <a:ext cx="500743" cy="45720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3" name="TextBox 32"/>
          <p:cNvSpPr txBox="1"/>
          <p:nvPr/>
        </p:nvSpPr>
        <p:spPr>
          <a:xfrm>
            <a:off x="5962959" y="4416321"/>
            <a:ext cx="2750117" cy="1569660"/>
          </a:xfrm>
          <a:prstGeom prst="rect">
            <a:avLst/>
          </a:prstGeom>
          <a:solidFill>
            <a:srgbClr val="00B050"/>
          </a:solidFill>
        </p:spPr>
        <p:txBody>
          <a:bodyPr wrap="square" rtlCol="0">
            <a:spAutoFit/>
          </a:bodyPr>
          <a:lstStyle/>
          <a:p>
            <a:pPr marL="214313" indent="-214313">
              <a:buFont typeface="Arial" panose="020B0604020202020204" pitchFamily="34" charset="0"/>
              <a:buChar char="•"/>
            </a:pPr>
            <a:r>
              <a:rPr lang="en-GB" sz="1600" dirty="0">
                <a:solidFill>
                  <a:schemeClr val="bg1"/>
                </a:solidFill>
              </a:rPr>
              <a:t>These </a:t>
            </a:r>
            <a:r>
              <a:rPr lang="en-GB" sz="1600" dirty="0" smtClean="0">
                <a:solidFill>
                  <a:schemeClr val="bg1"/>
                </a:solidFill>
              </a:rPr>
              <a:t>values are enclosed in tags  (think of containers). </a:t>
            </a:r>
          </a:p>
          <a:p>
            <a:pPr marL="214313" indent="-214313">
              <a:buFont typeface="Arial" panose="020B0604020202020204" pitchFamily="34" charset="0"/>
              <a:buChar char="•"/>
            </a:pPr>
            <a:endParaRPr lang="en-GB" sz="1600" dirty="0">
              <a:solidFill>
                <a:schemeClr val="bg1"/>
              </a:solidFill>
            </a:endParaRPr>
          </a:p>
          <a:p>
            <a:pPr marL="214313" indent="-214313">
              <a:buFont typeface="Arial" panose="020B0604020202020204" pitchFamily="34" charset="0"/>
              <a:buChar char="•"/>
            </a:pPr>
            <a:r>
              <a:rPr lang="en-GB" sz="1600" dirty="0">
                <a:solidFill>
                  <a:schemeClr val="bg1"/>
                </a:solidFill>
              </a:rPr>
              <a:t>They are the </a:t>
            </a:r>
            <a:r>
              <a:rPr lang="en-GB" sz="1600" dirty="0" smtClean="0">
                <a:solidFill>
                  <a:schemeClr val="bg1"/>
                </a:solidFill>
              </a:rPr>
              <a:t>basic building blocks needed used </a:t>
            </a:r>
            <a:r>
              <a:rPr lang="en-GB" sz="1600" dirty="0">
                <a:solidFill>
                  <a:schemeClr val="bg1"/>
                </a:solidFill>
              </a:rPr>
              <a:t>to build basic </a:t>
            </a:r>
            <a:r>
              <a:rPr lang="en-GB" sz="1600" dirty="0" smtClean="0">
                <a:solidFill>
                  <a:schemeClr val="bg1"/>
                </a:solidFill>
              </a:rPr>
              <a:t>to complex websites</a:t>
            </a:r>
            <a:r>
              <a:rPr lang="en-GB" sz="1600" dirty="0">
                <a:solidFill>
                  <a:schemeClr val="bg1"/>
                </a:solidFill>
              </a:rPr>
              <a:t>.</a:t>
            </a:r>
          </a:p>
        </p:txBody>
      </p:sp>
      <p:sp>
        <p:nvSpPr>
          <p:cNvPr id="20" name="Rectangle 19"/>
          <p:cNvSpPr/>
          <p:nvPr/>
        </p:nvSpPr>
        <p:spPr>
          <a:xfrm>
            <a:off x="422117" y="1804504"/>
            <a:ext cx="2520025" cy="37610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smtClean="0">
                <a:solidFill>
                  <a:srgbClr val="00B050"/>
                </a:solidFill>
              </a:rPr>
              <a:t>Container (HTML</a:t>
            </a:r>
            <a:r>
              <a:rPr lang="en-GB" sz="1350" dirty="0">
                <a:solidFill>
                  <a:srgbClr val="00B050"/>
                </a:solidFill>
              </a:rPr>
              <a:t>)</a:t>
            </a:r>
          </a:p>
        </p:txBody>
      </p:sp>
      <p:sp>
        <p:nvSpPr>
          <p:cNvPr id="22" name="Rectangle 21"/>
          <p:cNvSpPr/>
          <p:nvPr/>
        </p:nvSpPr>
        <p:spPr>
          <a:xfrm>
            <a:off x="607629" y="2588314"/>
            <a:ext cx="2160341" cy="214151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(BODY)</a:t>
            </a:r>
          </a:p>
        </p:txBody>
      </p:sp>
      <p:sp>
        <p:nvSpPr>
          <p:cNvPr id="27" name="Rectangle 26"/>
          <p:cNvSpPr/>
          <p:nvPr/>
        </p:nvSpPr>
        <p:spPr>
          <a:xfrm>
            <a:off x="986238" y="3326908"/>
            <a:ext cx="1414615" cy="6844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350" dirty="0">
                <a:solidFill>
                  <a:srgbClr val="00B050"/>
                </a:solidFill>
              </a:rPr>
              <a:t>Container </a:t>
            </a:r>
            <a:r>
              <a:rPr lang="en-GB" sz="1350" dirty="0" smtClean="0">
                <a:solidFill>
                  <a:srgbClr val="00B050"/>
                </a:solidFill>
              </a:rPr>
              <a:t>(P)</a:t>
            </a:r>
            <a:endParaRPr lang="en-GB" sz="1350" dirty="0">
              <a:solidFill>
                <a:srgbClr val="00B050"/>
              </a:solidFill>
            </a:endParaRPr>
          </a:p>
        </p:txBody>
      </p:sp>
      <p:sp>
        <p:nvSpPr>
          <p:cNvPr id="29" name="Rectangle 28"/>
          <p:cNvSpPr/>
          <p:nvPr/>
        </p:nvSpPr>
        <p:spPr>
          <a:xfrm>
            <a:off x="429848" y="1086048"/>
            <a:ext cx="2527394" cy="62716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smtClean="0"/>
              <a:t>HTML - NESTED CONTAINERS</a:t>
            </a:r>
            <a:endParaRPr lang="en-GB" sz="1350" b="1" dirty="0"/>
          </a:p>
        </p:txBody>
      </p:sp>
      <p:sp>
        <p:nvSpPr>
          <p:cNvPr id="16" name="Slide Number Placeholder 3"/>
          <p:cNvSpPr>
            <a:spLocks noGrp="1"/>
          </p:cNvSpPr>
          <p:nvPr>
            <p:ph type="sldNum" sz="quarter" idx="12"/>
          </p:nvPr>
        </p:nvSpPr>
        <p:spPr>
          <a:xfrm>
            <a:off x="7097487" y="120177"/>
            <a:ext cx="1912134" cy="365125"/>
          </a:xfrm>
        </p:spPr>
        <p:txBody>
          <a:bodyPr/>
          <a:lstStyle/>
          <a:p>
            <a:r>
              <a:rPr lang="en-GB" dirty="0"/>
              <a:t>04 Challenge</a:t>
            </a:r>
          </a:p>
        </p:txBody>
      </p:sp>
      <p:sp>
        <p:nvSpPr>
          <p:cNvPr id="18" name="Rectangle 17"/>
          <p:cNvSpPr/>
          <p:nvPr/>
        </p:nvSpPr>
        <p:spPr>
          <a:xfrm>
            <a:off x="6576" y="6130363"/>
            <a:ext cx="9137424" cy="523220"/>
          </a:xfrm>
          <a:prstGeom prst="rect">
            <a:avLst/>
          </a:prstGeom>
        </p:spPr>
        <p:txBody>
          <a:bodyPr wrap="square">
            <a:spAutoFit/>
          </a:bodyPr>
          <a:lstStyle/>
          <a:p>
            <a:pPr algn="ctr"/>
            <a:r>
              <a:rPr lang="en-GB" sz="2800" dirty="0" smtClean="0"/>
              <a:t>data = </a:t>
            </a:r>
            <a:r>
              <a:rPr lang="en-GB" sz="2800" dirty="0" err="1"/>
              <a:t>readable.find</a:t>
            </a:r>
            <a:r>
              <a:rPr lang="en-GB" sz="2800" dirty="0"/>
              <a:t>("</a:t>
            </a:r>
            <a:r>
              <a:rPr lang="en-GB" sz="2800" dirty="0" smtClean="0">
                <a:solidFill>
                  <a:srgbClr val="00B050"/>
                </a:solidFill>
              </a:rPr>
              <a:t>p</a:t>
            </a:r>
            <a:r>
              <a:rPr lang="en-GB" sz="2800" dirty="0" smtClean="0"/>
              <a:t>", {"</a:t>
            </a:r>
            <a:r>
              <a:rPr lang="en-GB" sz="2800" dirty="0">
                <a:solidFill>
                  <a:srgbClr val="FF0000"/>
                </a:solidFill>
              </a:rPr>
              <a:t>class</a:t>
            </a:r>
            <a:r>
              <a:rPr lang="en-GB" sz="2800" dirty="0"/>
              <a:t>": "text</a:t>
            </a:r>
            <a:r>
              <a:rPr lang="en-GB" sz="2800" dirty="0" smtClean="0"/>
              <a:t>"}).</a:t>
            </a:r>
            <a:r>
              <a:rPr lang="en-GB" sz="2800" dirty="0" err="1"/>
              <a:t>getText</a:t>
            </a:r>
            <a:r>
              <a:rPr lang="en-GB" sz="2800" dirty="0"/>
              <a:t>()</a:t>
            </a:r>
          </a:p>
        </p:txBody>
      </p:sp>
    </p:spTree>
    <p:extLst>
      <p:ext uri="{BB962C8B-B14F-4D97-AF65-F5344CB8AC3E}">
        <p14:creationId xmlns:p14="http://schemas.microsoft.com/office/powerpoint/2010/main" val="1854611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2900" y="5232400"/>
            <a:ext cx="8521700" cy="1257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800" dirty="0" smtClean="0">
                <a:solidFill>
                  <a:schemeClr val="bg1">
                    <a:lumMod val="50000"/>
                  </a:schemeClr>
                </a:solidFill>
              </a:rPr>
              <a:t>Solution:</a:t>
            </a:r>
            <a:endParaRPr lang="en-GB" sz="2800" dirty="0">
              <a:solidFill>
                <a:schemeClr val="bg1">
                  <a:lumMod val="50000"/>
                </a:schemeClr>
              </a:solidFill>
            </a:endParaRPr>
          </a:p>
        </p:txBody>
      </p:sp>
      <p:sp>
        <p:nvSpPr>
          <p:cNvPr id="3" name="Slide Number Placeholder 2"/>
          <p:cNvSpPr>
            <a:spLocks noGrp="1"/>
          </p:cNvSpPr>
          <p:nvPr>
            <p:ph type="sldNum" sz="quarter" idx="12"/>
          </p:nvPr>
        </p:nvSpPr>
        <p:spPr/>
        <p:txBody>
          <a:bodyPr/>
          <a:lstStyle/>
          <a:p>
            <a:r>
              <a:rPr lang="en-GB" dirty="0"/>
              <a:t>04 Challenge</a:t>
            </a:r>
          </a:p>
        </p:txBody>
      </p:sp>
      <p:sp>
        <p:nvSpPr>
          <p:cNvPr id="5" name="Title 4"/>
          <p:cNvSpPr>
            <a:spLocks noGrp="1"/>
          </p:cNvSpPr>
          <p:nvPr>
            <p:ph type="title"/>
          </p:nvPr>
        </p:nvSpPr>
        <p:spPr/>
        <p:txBody>
          <a:bodyPr/>
          <a:lstStyle/>
          <a:p>
            <a:r>
              <a:rPr lang="en-GB" dirty="0" smtClean="0"/>
              <a:t>Example 1</a:t>
            </a:r>
            <a:endParaRPr lang="en-GB" dirty="0"/>
          </a:p>
        </p:txBody>
      </p:sp>
      <p:sp>
        <p:nvSpPr>
          <p:cNvPr id="4" name="Rectangle 3"/>
          <p:cNvSpPr/>
          <p:nvPr/>
        </p:nvSpPr>
        <p:spPr>
          <a:xfrm>
            <a:off x="342900" y="936625"/>
            <a:ext cx="3600450" cy="2246769"/>
          </a:xfrm>
          <a:prstGeom prst="rect">
            <a:avLst/>
          </a:prstGeom>
        </p:spPr>
        <p:txBody>
          <a:bodyPr wrap="square">
            <a:spAutoFit/>
          </a:bodyPr>
          <a:lstStyle/>
          <a:p>
            <a:r>
              <a:rPr lang="en-GB" sz="2800" dirty="0">
                <a:solidFill>
                  <a:srgbClr val="00B050"/>
                </a:solidFill>
              </a:rPr>
              <a:t>&lt;h1 </a:t>
            </a:r>
            <a:endParaRPr lang="en-GB" sz="2800" dirty="0" smtClean="0">
              <a:solidFill>
                <a:srgbClr val="00B050"/>
              </a:solidFill>
            </a:endParaRPr>
          </a:p>
          <a:p>
            <a:r>
              <a:rPr lang="en-GB" sz="2800" dirty="0" smtClean="0">
                <a:solidFill>
                  <a:srgbClr val="FF0000"/>
                </a:solidFill>
              </a:rPr>
              <a:t>class</a:t>
            </a:r>
            <a:r>
              <a:rPr lang="en-GB" sz="2800" dirty="0"/>
              <a:t>="D(</a:t>
            </a:r>
            <a:r>
              <a:rPr lang="en-GB" sz="2800" dirty="0" err="1"/>
              <a:t>ib</a:t>
            </a:r>
            <a:r>
              <a:rPr lang="en-GB" sz="2800" dirty="0"/>
              <a:t>) </a:t>
            </a:r>
            <a:r>
              <a:rPr lang="en-GB" sz="2800" dirty="0" err="1"/>
              <a:t>Fz</a:t>
            </a:r>
            <a:r>
              <a:rPr lang="en-GB" sz="2800" dirty="0"/>
              <a:t>(18px)" </a:t>
            </a:r>
            <a:endParaRPr lang="en-GB" sz="2800" dirty="0" smtClean="0"/>
          </a:p>
          <a:p>
            <a:r>
              <a:rPr lang="en-GB" sz="2800" dirty="0" smtClean="0">
                <a:solidFill>
                  <a:srgbClr val="FF0000"/>
                </a:solidFill>
              </a:rPr>
              <a:t>data-</a:t>
            </a:r>
            <a:r>
              <a:rPr lang="en-GB" sz="2800" dirty="0" err="1" smtClean="0">
                <a:solidFill>
                  <a:srgbClr val="FF0000"/>
                </a:solidFill>
              </a:rPr>
              <a:t>reactid</a:t>
            </a:r>
            <a:r>
              <a:rPr lang="en-GB" sz="2800" dirty="0"/>
              <a:t>="7</a:t>
            </a:r>
            <a:r>
              <a:rPr lang="en-GB" sz="2800" dirty="0" smtClean="0"/>
              <a:t>"&gt;</a:t>
            </a:r>
          </a:p>
          <a:p>
            <a:r>
              <a:rPr lang="en-GB" sz="2800" dirty="0" smtClean="0"/>
              <a:t>Apple </a:t>
            </a:r>
            <a:r>
              <a:rPr lang="en-GB" sz="2800" dirty="0"/>
              <a:t>Inc. (AAPL</a:t>
            </a:r>
            <a:r>
              <a:rPr lang="en-GB" sz="2800" dirty="0" smtClean="0"/>
              <a:t>)</a:t>
            </a:r>
          </a:p>
          <a:p>
            <a:r>
              <a:rPr lang="en-GB" sz="2800" dirty="0" smtClean="0">
                <a:solidFill>
                  <a:srgbClr val="00B050"/>
                </a:solidFill>
              </a:rPr>
              <a:t>&lt;/</a:t>
            </a:r>
            <a:r>
              <a:rPr lang="en-GB" sz="2800" dirty="0">
                <a:solidFill>
                  <a:srgbClr val="00B050"/>
                </a:solidFill>
              </a:rPr>
              <a:t>h1&gt;</a:t>
            </a:r>
          </a:p>
        </p:txBody>
      </p:sp>
      <p:sp>
        <p:nvSpPr>
          <p:cNvPr id="9" name="Rectangle 8"/>
          <p:cNvSpPr/>
          <p:nvPr/>
        </p:nvSpPr>
        <p:spPr>
          <a:xfrm>
            <a:off x="462924" y="5820350"/>
            <a:ext cx="8274676" cy="461665"/>
          </a:xfrm>
          <a:prstGeom prst="rect">
            <a:avLst/>
          </a:prstGeom>
        </p:spPr>
        <p:txBody>
          <a:bodyPr wrap="square">
            <a:spAutoFit/>
          </a:bodyPr>
          <a:lstStyle/>
          <a:p>
            <a:r>
              <a:rPr lang="en-GB" sz="2400" dirty="0"/>
              <a:t> </a:t>
            </a:r>
            <a:r>
              <a:rPr lang="en-GB" sz="2400" dirty="0" smtClean="0"/>
              <a:t>data = </a:t>
            </a:r>
            <a:r>
              <a:rPr lang="en-GB" sz="2400" dirty="0" err="1"/>
              <a:t>readable.find</a:t>
            </a:r>
            <a:r>
              <a:rPr lang="en-GB" sz="2400" dirty="0"/>
              <a:t>("</a:t>
            </a:r>
            <a:r>
              <a:rPr lang="en-GB" sz="2400" dirty="0">
                <a:solidFill>
                  <a:srgbClr val="00B050"/>
                </a:solidFill>
              </a:rPr>
              <a:t>h1</a:t>
            </a:r>
            <a:r>
              <a:rPr lang="en-GB" sz="2400" dirty="0"/>
              <a:t>", </a:t>
            </a:r>
            <a:r>
              <a:rPr lang="en-GB" sz="2400" dirty="0" smtClean="0"/>
              <a:t>{"</a:t>
            </a:r>
            <a:r>
              <a:rPr lang="en-GB" sz="2400" dirty="0">
                <a:solidFill>
                  <a:srgbClr val="FF0000"/>
                </a:solidFill>
              </a:rPr>
              <a:t>class</a:t>
            </a:r>
            <a:r>
              <a:rPr lang="en-GB" sz="2400" dirty="0"/>
              <a:t>": "D(</a:t>
            </a:r>
            <a:r>
              <a:rPr lang="en-GB" sz="2400" dirty="0" err="1"/>
              <a:t>ib</a:t>
            </a:r>
            <a:r>
              <a:rPr lang="en-GB" sz="2400" dirty="0"/>
              <a:t>) </a:t>
            </a:r>
            <a:r>
              <a:rPr lang="en-GB" sz="2400" dirty="0" err="1"/>
              <a:t>Fz</a:t>
            </a:r>
            <a:r>
              <a:rPr lang="en-GB" sz="2400" dirty="0"/>
              <a:t>(18px</a:t>
            </a:r>
            <a:r>
              <a:rPr lang="en-GB" sz="2400" dirty="0" smtClean="0"/>
              <a:t>)"}).</a:t>
            </a:r>
            <a:r>
              <a:rPr lang="en-GB" sz="2400" dirty="0" err="1"/>
              <a:t>getText</a:t>
            </a:r>
            <a:r>
              <a:rPr lang="en-GB" sz="2400" dirty="0"/>
              <a:t>()</a:t>
            </a:r>
          </a:p>
        </p:txBody>
      </p:sp>
      <p:pic>
        <p:nvPicPr>
          <p:cNvPr id="6" name="Picture 5"/>
          <p:cNvPicPr>
            <a:picLocks noChangeAspect="1"/>
          </p:cNvPicPr>
          <p:nvPr/>
        </p:nvPicPr>
        <p:blipFill>
          <a:blip r:embed="rId3"/>
          <a:stretch>
            <a:fillRect/>
          </a:stretch>
        </p:blipFill>
        <p:spPr>
          <a:xfrm>
            <a:off x="4476124" y="936625"/>
            <a:ext cx="4000500" cy="4095750"/>
          </a:xfrm>
          <a:prstGeom prst="rect">
            <a:avLst/>
          </a:prstGeom>
        </p:spPr>
      </p:pic>
      <p:sp>
        <p:nvSpPr>
          <p:cNvPr id="7" name="Rectangle 6"/>
          <p:cNvSpPr/>
          <p:nvPr/>
        </p:nvSpPr>
        <p:spPr>
          <a:xfrm>
            <a:off x="4476124" y="2997200"/>
            <a:ext cx="1772276" cy="3556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p:cNvCxnSpPr/>
          <p:nvPr/>
        </p:nvCxnSpPr>
        <p:spPr>
          <a:xfrm>
            <a:off x="3238500" y="2508343"/>
            <a:ext cx="1092200" cy="60694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3999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2900" y="5232400"/>
            <a:ext cx="8521700" cy="1257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2800" dirty="0" smtClean="0">
                <a:solidFill>
                  <a:schemeClr val="bg1">
                    <a:lumMod val="50000"/>
                  </a:schemeClr>
                </a:solidFill>
              </a:rPr>
              <a:t>Solution:</a:t>
            </a:r>
            <a:endParaRPr lang="en-GB" sz="2800" dirty="0">
              <a:solidFill>
                <a:schemeClr val="bg1">
                  <a:lumMod val="50000"/>
                </a:schemeClr>
              </a:solidFill>
            </a:endParaRPr>
          </a:p>
        </p:txBody>
      </p:sp>
      <p:sp>
        <p:nvSpPr>
          <p:cNvPr id="8" name="Rectangle 7"/>
          <p:cNvSpPr/>
          <p:nvPr/>
        </p:nvSpPr>
        <p:spPr>
          <a:xfrm>
            <a:off x="462924" y="5820350"/>
            <a:ext cx="8274676" cy="461665"/>
          </a:xfrm>
          <a:prstGeom prst="rect">
            <a:avLst/>
          </a:prstGeom>
        </p:spPr>
        <p:txBody>
          <a:bodyPr wrap="square">
            <a:spAutoFit/>
          </a:bodyPr>
          <a:lstStyle/>
          <a:p>
            <a:r>
              <a:rPr lang="en-GB" sz="2400" dirty="0"/>
              <a:t> </a:t>
            </a:r>
            <a:r>
              <a:rPr lang="en-GB" sz="2400" dirty="0" smtClean="0"/>
              <a:t>data = </a:t>
            </a:r>
            <a:r>
              <a:rPr lang="en-GB" sz="2400" dirty="0" err="1"/>
              <a:t>readable.find</a:t>
            </a:r>
            <a:r>
              <a:rPr lang="en-GB" sz="2400" dirty="0"/>
              <a:t>("</a:t>
            </a:r>
            <a:r>
              <a:rPr lang="en-GB" sz="2400" dirty="0" smtClean="0">
                <a:solidFill>
                  <a:srgbClr val="00B050"/>
                </a:solidFill>
              </a:rPr>
              <a:t>td</a:t>
            </a:r>
            <a:r>
              <a:rPr lang="en-GB" sz="2400" dirty="0"/>
              <a:t>"</a:t>
            </a:r>
            <a:r>
              <a:rPr lang="en-GB" sz="2400" dirty="0" smtClean="0"/>
              <a:t>, </a:t>
            </a:r>
            <a:r>
              <a:rPr lang="en-GB" sz="2400" dirty="0"/>
              <a:t>{"</a:t>
            </a:r>
            <a:r>
              <a:rPr lang="en-GB" sz="2400" dirty="0" smtClean="0">
                <a:solidFill>
                  <a:srgbClr val="FF0000"/>
                </a:solidFill>
              </a:rPr>
              <a:t>data-test</a:t>
            </a:r>
            <a:r>
              <a:rPr lang="en-GB" sz="2400" dirty="0"/>
              <a:t>"</a:t>
            </a:r>
            <a:r>
              <a:rPr lang="en-GB" sz="2400" dirty="0" smtClean="0"/>
              <a:t>: </a:t>
            </a:r>
            <a:r>
              <a:rPr lang="en-GB" sz="2400" dirty="0"/>
              <a:t>"BETA-value</a:t>
            </a:r>
            <a:r>
              <a:rPr lang="en-GB" sz="2400" dirty="0" smtClean="0"/>
              <a:t>"}).</a:t>
            </a:r>
            <a:r>
              <a:rPr lang="en-GB" sz="2400" dirty="0" err="1"/>
              <a:t>getText</a:t>
            </a:r>
            <a:r>
              <a:rPr lang="en-GB" sz="2400" dirty="0"/>
              <a:t>()</a:t>
            </a:r>
          </a:p>
        </p:txBody>
      </p:sp>
      <p:sp>
        <p:nvSpPr>
          <p:cNvPr id="3" name="Slide Number Placeholder 2"/>
          <p:cNvSpPr>
            <a:spLocks noGrp="1"/>
          </p:cNvSpPr>
          <p:nvPr>
            <p:ph type="sldNum" sz="quarter" idx="12"/>
          </p:nvPr>
        </p:nvSpPr>
        <p:spPr/>
        <p:txBody>
          <a:bodyPr/>
          <a:lstStyle/>
          <a:p>
            <a:r>
              <a:rPr lang="en-GB" dirty="0"/>
              <a:t>04 Challenge</a:t>
            </a:r>
          </a:p>
        </p:txBody>
      </p:sp>
      <p:sp>
        <p:nvSpPr>
          <p:cNvPr id="6" name="Title 5"/>
          <p:cNvSpPr>
            <a:spLocks noGrp="1"/>
          </p:cNvSpPr>
          <p:nvPr>
            <p:ph type="title"/>
          </p:nvPr>
        </p:nvSpPr>
        <p:spPr/>
        <p:txBody>
          <a:bodyPr/>
          <a:lstStyle/>
          <a:p>
            <a:r>
              <a:rPr lang="en-GB" dirty="0" smtClean="0"/>
              <a:t>Example 2</a:t>
            </a:r>
            <a:endParaRPr lang="en-GB" dirty="0"/>
          </a:p>
        </p:txBody>
      </p:sp>
      <p:sp>
        <p:nvSpPr>
          <p:cNvPr id="4" name="Rectangle 3"/>
          <p:cNvSpPr/>
          <p:nvPr/>
        </p:nvSpPr>
        <p:spPr>
          <a:xfrm>
            <a:off x="342900" y="1026114"/>
            <a:ext cx="4724400" cy="3785652"/>
          </a:xfrm>
          <a:prstGeom prst="rect">
            <a:avLst/>
          </a:prstGeom>
        </p:spPr>
        <p:txBody>
          <a:bodyPr wrap="square">
            <a:spAutoFit/>
          </a:bodyPr>
          <a:lstStyle/>
          <a:p>
            <a:r>
              <a:rPr lang="en-GB" sz="2000" dirty="0" smtClean="0">
                <a:solidFill>
                  <a:srgbClr val="00B050"/>
                </a:solidFill>
              </a:rPr>
              <a:t>&lt;td </a:t>
            </a:r>
          </a:p>
          <a:p>
            <a:r>
              <a:rPr lang="en-GB" sz="2000" dirty="0" smtClean="0">
                <a:solidFill>
                  <a:srgbClr val="FF0000"/>
                </a:solidFill>
              </a:rPr>
              <a:t>class</a:t>
            </a:r>
            <a:r>
              <a:rPr lang="en-GB" sz="2000" dirty="0" smtClean="0"/>
              <a:t>="Ta(end) </a:t>
            </a:r>
            <a:r>
              <a:rPr lang="en-GB" sz="2000" dirty="0" err="1" smtClean="0"/>
              <a:t>Fw</a:t>
            </a:r>
            <a:r>
              <a:rPr lang="en-GB" sz="2000" dirty="0" smtClean="0"/>
              <a:t>(b) </a:t>
            </a:r>
            <a:r>
              <a:rPr lang="en-GB" sz="2000" dirty="0" err="1" smtClean="0"/>
              <a:t>Lh</a:t>
            </a:r>
            <a:r>
              <a:rPr lang="en-GB" sz="2000" dirty="0" smtClean="0"/>
              <a:t>(14px)" </a:t>
            </a:r>
          </a:p>
          <a:p>
            <a:r>
              <a:rPr lang="en-GB" sz="2000" dirty="0" smtClean="0">
                <a:solidFill>
                  <a:srgbClr val="FF0000"/>
                </a:solidFill>
              </a:rPr>
              <a:t>data-test</a:t>
            </a:r>
            <a:r>
              <a:rPr lang="en-GB" sz="2000" dirty="0" smtClean="0"/>
              <a:t>="BETA-value" </a:t>
            </a:r>
          </a:p>
          <a:p>
            <a:r>
              <a:rPr lang="en-GB" sz="2000" dirty="0" smtClean="0">
                <a:solidFill>
                  <a:srgbClr val="FF0000"/>
                </a:solidFill>
              </a:rPr>
              <a:t>data-</a:t>
            </a:r>
            <a:r>
              <a:rPr lang="en-GB" sz="2000" dirty="0" err="1" smtClean="0">
                <a:solidFill>
                  <a:srgbClr val="FF0000"/>
                </a:solidFill>
              </a:rPr>
              <a:t>reactid</a:t>
            </a:r>
            <a:r>
              <a:rPr lang="en-GB" sz="2000" dirty="0" smtClean="0"/>
              <a:t>="89"&gt;</a:t>
            </a:r>
          </a:p>
          <a:p>
            <a:endParaRPr lang="en-GB" sz="2000" dirty="0" smtClean="0"/>
          </a:p>
          <a:p>
            <a:r>
              <a:rPr lang="en-GB" sz="2000" dirty="0" smtClean="0">
                <a:solidFill>
                  <a:srgbClr val="00B050"/>
                </a:solidFill>
              </a:rPr>
              <a:t>&lt;span </a:t>
            </a:r>
          </a:p>
          <a:p>
            <a:r>
              <a:rPr lang="en-GB" sz="2000" dirty="0" smtClean="0">
                <a:solidFill>
                  <a:srgbClr val="FF0000"/>
                </a:solidFill>
              </a:rPr>
              <a:t>class</a:t>
            </a:r>
            <a:r>
              <a:rPr lang="en-GB" sz="2000" dirty="0" smtClean="0"/>
              <a:t>="</a:t>
            </a:r>
            <a:r>
              <a:rPr lang="en-GB" sz="2000" dirty="0" err="1" smtClean="0"/>
              <a:t>Trsdu</a:t>
            </a:r>
            <a:r>
              <a:rPr lang="en-GB" sz="2000" dirty="0" smtClean="0"/>
              <a:t>(0.3s) " </a:t>
            </a:r>
          </a:p>
          <a:p>
            <a:r>
              <a:rPr lang="en-GB" sz="2000" dirty="0" smtClean="0">
                <a:solidFill>
                  <a:srgbClr val="FF0000"/>
                </a:solidFill>
              </a:rPr>
              <a:t>data-</a:t>
            </a:r>
            <a:r>
              <a:rPr lang="en-GB" sz="2000" dirty="0" err="1" smtClean="0">
                <a:solidFill>
                  <a:srgbClr val="FF0000"/>
                </a:solidFill>
              </a:rPr>
              <a:t>reactid</a:t>
            </a:r>
            <a:r>
              <a:rPr lang="en-GB" sz="2000" dirty="0" smtClean="0"/>
              <a:t>="90"&gt;</a:t>
            </a:r>
          </a:p>
          <a:p>
            <a:r>
              <a:rPr lang="en-GB" sz="2000" dirty="0" smtClean="0"/>
              <a:t>&lt;!-- react-text: 91 --&gt;1.39&lt;!-- /react-text --&gt;</a:t>
            </a:r>
          </a:p>
          <a:p>
            <a:r>
              <a:rPr lang="en-GB" sz="2000" dirty="0" smtClean="0">
                <a:solidFill>
                  <a:srgbClr val="00B050"/>
                </a:solidFill>
              </a:rPr>
              <a:t>&lt;/span&gt;</a:t>
            </a:r>
          </a:p>
          <a:p>
            <a:endParaRPr lang="en-GB" sz="2000" dirty="0" smtClean="0"/>
          </a:p>
          <a:p>
            <a:r>
              <a:rPr lang="en-GB" sz="2000" dirty="0" smtClean="0">
                <a:solidFill>
                  <a:srgbClr val="00B050"/>
                </a:solidFill>
              </a:rPr>
              <a:t>&lt;/td&gt;</a:t>
            </a:r>
            <a:endParaRPr lang="en-GB" sz="2000" dirty="0">
              <a:solidFill>
                <a:srgbClr val="00B050"/>
              </a:solidFill>
            </a:endParaRPr>
          </a:p>
        </p:txBody>
      </p:sp>
      <p:pic>
        <p:nvPicPr>
          <p:cNvPr id="10" name="Picture 9"/>
          <p:cNvPicPr>
            <a:picLocks noChangeAspect="1"/>
          </p:cNvPicPr>
          <p:nvPr/>
        </p:nvPicPr>
        <p:blipFill>
          <a:blip r:embed="rId3"/>
          <a:stretch>
            <a:fillRect/>
          </a:stretch>
        </p:blipFill>
        <p:spPr>
          <a:xfrm>
            <a:off x="5067300" y="1180844"/>
            <a:ext cx="3799135" cy="3454769"/>
          </a:xfrm>
          <a:prstGeom prst="rect">
            <a:avLst/>
          </a:prstGeom>
        </p:spPr>
      </p:pic>
      <p:sp>
        <p:nvSpPr>
          <p:cNvPr id="11" name="Rectangle 10"/>
          <p:cNvSpPr/>
          <p:nvPr/>
        </p:nvSpPr>
        <p:spPr>
          <a:xfrm>
            <a:off x="7696199" y="1739900"/>
            <a:ext cx="1042943" cy="35560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Arrow Connector 11"/>
          <p:cNvCxnSpPr/>
          <p:nvPr/>
        </p:nvCxnSpPr>
        <p:spPr>
          <a:xfrm flipV="1">
            <a:off x="3086100" y="1917701"/>
            <a:ext cx="4610099" cy="5460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9121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82808"/>
          <a:stretch/>
        </p:blipFill>
        <p:spPr>
          <a:xfrm>
            <a:off x="0" y="0"/>
            <a:ext cx="9143999" cy="6880486"/>
          </a:xfrm>
          <a:prstGeom prst="rect">
            <a:avLst/>
          </a:prstGeom>
        </p:spPr>
      </p:pic>
      <p:pic>
        <p:nvPicPr>
          <p:cNvPr id="6" name="Picture 5"/>
          <p:cNvPicPr>
            <a:picLocks noChangeAspect="1"/>
          </p:cNvPicPr>
          <p:nvPr/>
        </p:nvPicPr>
        <p:blipFill rotWithShape="1">
          <a:blip r:embed="rId2"/>
          <a:srcRect l="5232" r="5514" b="1439"/>
          <a:stretch/>
        </p:blipFill>
        <p:spPr>
          <a:xfrm>
            <a:off x="274477" y="555899"/>
            <a:ext cx="8595044" cy="5023006"/>
          </a:xfrm>
          <a:prstGeom prst="rect">
            <a:avLst/>
          </a:prstGeom>
        </p:spPr>
      </p:pic>
      <p:pic>
        <p:nvPicPr>
          <p:cNvPr id="8" name="Picture 8" descr="Image result for po kungfu panda transparent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8" y="1827527"/>
            <a:ext cx="1530352" cy="21424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po kungfu panda transpar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9500" y="1926409"/>
            <a:ext cx="2209799" cy="19447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po kung fu panda transparent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21388" y="4660900"/>
            <a:ext cx="3800137" cy="21715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kungfu panda transpar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1400" y="4626128"/>
            <a:ext cx="2231870" cy="223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5636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Resources</a:t>
            </a:r>
            <a:endParaRPr lang="en-SG" dirty="0"/>
          </a:p>
        </p:txBody>
      </p:sp>
      <p:sp>
        <p:nvSpPr>
          <p:cNvPr id="6" name="Text Placeholder 5"/>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14749510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CodeCombat.com</a:t>
            </a:r>
            <a:endParaRPr lang="en-GB" dirty="0"/>
          </a:p>
        </p:txBody>
      </p:sp>
      <p:sp>
        <p:nvSpPr>
          <p:cNvPr id="4" name="Slide Number Placeholder 3"/>
          <p:cNvSpPr>
            <a:spLocks noGrp="1"/>
          </p:cNvSpPr>
          <p:nvPr>
            <p:ph type="sldNum" sz="quarter" idx="12"/>
          </p:nvPr>
        </p:nvSpPr>
        <p:spPr/>
        <p:txBody>
          <a:bodyPr/>
          <a:lstStyle/>
          <a:p>
            <a:r>
              <a:rPr lang="en-SG" smtClean="0"/>
              <a:t>Resources</a:t>
            </a:r>
            <a:endParaRPr lang="en-SG" dirty="0"/>
          </a:p>
        </p:txBody>
      </p:sp>
      <p:pic>
        <p:nvPicPr>
          <p:cNvPr id="1026" name="Picture 2" descr="Image result for codecomb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0189"/>
            <a:ext cx="9144000" cy="5357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733679"/>
            <a:ext cx="9144000" cy="646331"/>
          </a:xfrm>
          <a:prstGeom prst="rect">
            <a:avLst/>
          </a:prstGeom>
          <a:noFill/>
        </p:spPr>
        <p:txBody>
          <a:bodyPr wrap="square" rtlCol="0">
            <a:spAutoFit/>
          </a:bodyPr>
          <a:lstStyle/>
          <a:p>
            <a:pPr algn="ctr"/>
            <a:r>
              <a:rPr lang="en-GB" dirty="0" err="1" smtClean="0">
                <a:solidFill>
                  <a:schemeClr val="bg1">
                    <a:lumMod val="50000"/>
                  </a:schemeClr>
                </a:solidFill>
              </a:rPr>
              <a:t>CodeCombat</a:t>
            </a:r>
            <a:r>
              <a:rPr lang="en-GB" dirty="0" smtClean="0">
                <a:solidFill>
                  <a:schemeClr val="bg1">
                    <a:lumMod val="50000"/>
                  </a:schemeClr>
                </a:solidFill>
              </a:rPr>
              <a:t> is a fun </a:t>
            </a:r>
            <a:r>
              <a:rPr lang="en-GB" dirty="0">
                <a:solidFill>
                  <a:schemeClr val="bg1">
                    <a:lumMod val="50000"/>
                  </a:schemeClr>
                </a:solidFill>
              </a:rPr>
              <a:t>browser-based coding game that teaches programming. In order to advance through the game's levels, players must prove their knowledge by writing code. </a:t>
            </a:r>
          </a:p>
        </p:txBody>
      </p:sp>
    </p:spTree>
    <p:extLst>
      <p:ext uri="{BB962C8B-B14F-4D97-AF65-F5344CB8AC3E}">
        <p14:creationId xmlns:p14="http://schemas.microsoft.com/office/powerpoint/2010/main" val="1862260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Scratch.mit.edu</a:t>
            </a:r>
            <a:endParaRPr lang="en-GB" dirty="0"/>
          </a:p>
        </p:txBody>
      </p:sp>
      <p:sp>
        <p:nvSpPr>
          <p:cNvPr id="4" name="Slide Number Placeholder 3"/>
          <p:cNvSpPr>
            <a:spLocks noGrp="1"/>
          </p:cNvSpPr>
          <p:nvPr>
            <p:ph type="sldNum" sz="quarter" idx="12"/>
          </p:nvPr>
        </p:nvSpPr>
        <p:spPr/>
        <p:txBody>
          <a:bodyPr/>
          <a:lstStyle/>
          <a:p>
            <a:r>
              <a:rPr lang="en-SG" dirty="0" smtClean="0"/>
              <a:t>Resources</a:t>
            </a:r>
            <a:endParaRPr lang="en-SG" dirty="0"/>
          </a:p>
        </p:txBody>
      </p:sp>
      <p:sp>
        <p:nvSpPr>
          <p:cNvPr id="7" name="TextBox 6"/>
          <p:cNvSpPr txBox="1"/>
          <p:nvPr/>
        </p:nvSpPr>
        <p:spPr>
          <a:xfrm>
            <a:off x="0" y="733679"/>
            <a:ext cx="9144000" cy="646331"/>
          </a:xfrm>
          <a:prstGeom prst="rect">
            <a:avLst/>
          </a:prstGeom>
          <a:noFill/>
        </p:spPr>
        <p:txBody>
          <a:bodyPr wrap="square" rtlCol="0">
            <a:spAutoFit/>
          </a:bodyPr>
          <a:lstStyle/>
          <a:p>
            <a:pPr algn="ctr"/>
            <a:r>
              <a:rPr lang="en-GB" dirty="0">
                <a:solidFill>
                  <a:schemeClr val="bg1">
                    <a:lumMod val="50000"/>
                  </a:schemeClr>
                </a:solidFill>
              </a:rPr>
              <a:t>Scratch was created </a:t>
            </a:r>
            <a:r>
              <a:rPr lang="en-GB" dirty="0" smtClean="0">
                <a:solidFill>
                  <a:schemeClr val="bg1">
                    <a:lumMod val="50000"/>
                  </a:schemeClr>
                </a:solidFill>
              </a:rPr>
              <a:t>by MIT to </a:t>
            </a:r>
            <a:r>
              <a:rPr lang="en-GB" dirty="0">
                <a:solidFill>
                  <a:schemeClr val="bg1">
                    <a:lumMod val="50000"/>
                  </a:schemeClr>
                </a:solidFill>
              </a:rPr>
              <a:t>help </a:t>
            </a:r>
            <a:r>
              <a:rPr lang="en-GB" dirty="0" smtClean="0">
                <a:solidFill>
                  <a:schemeClr val="bg1">
                    <a:lumMod val="50000"/>
                  </a:schemeClr>
                </a:solidFill>
              </a:rPr>
              <a:t>people </a:t>
            </a:r>
            <a:r>
              <a:rPr lang="en-GB" dirty="0">
                <a:solidFill>
                  <a:schemeClr val="bg1">
                    <a:lumMod val="50000"/>
                  </a:schemeClr>
                </a:solidFill>
              </a:rPr>
              <a:t>learn to think creatively, reason systematically and work collaboratively</a:t>
            </a:r>
            <a:r>
              <a:rPr lang="en-GB" dirty="0" smtClean="0">
                <a:solidFill>
                  <a:schemeClr val="bg1">
                    <a:lumMod val="50000"/>
                  </a:schemeClr>
                </a:solidFill>
              </a:rPr>
              <a:t>. You can use it to create and publish interactive </a:t>
            </a:r>
            <a:r>
              <a:rPr lang="en-GB" dirty="0">
                <a:solidFill>
                  <a:schemeClr val="bg1">
                    <a:lumMod val="50000"/>
                  </a:schemeClr>
                </a:solidFill>
              </a:rPr>
              <a:t>stories, animations, </a:t>
            </a:r>
            <a:r>
              <a:rPr lang="en-GB" dirty="0" smtClean="0">
                <a:solidFill>
                  <a:schemeClr val="bg1">
                    <a:lumMod val="50000"/>
                  </a:schemeClr>
                </a:solidFill>
              </a:rPr>
              <a:t>games!</a:t>
            </a:r>
            <a:endParaRPr lang="en-GB" dirty="0">
              <a:solidFill>
                <a:schemeClr val="bg1">
                  <a:lumMod val="50000"/>
                </a:schemeClr>
              </a:solidFill>
            </a:endParaRPr>
          </a:p>
        </p:txBody>
      </p:sp>
      <p:pic>
        <p:nvPicPr>
          <p:cNvPr id="2050" name="Picture 2" descr="Image result for scratch m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8387"/>
            <a:ext cx="9144000" cy="525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0726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Pitch Perfect</a:t>
            </a:r>
            <a:endParaRPr lang="en-SG" dirty="0"/>
          </a:p>
        </p:txBody>
      </p:sp>
      <p:sp>
        <p:nvSpPr>
          <p:cNvPr id="6" name="Text Placeholder 5"/>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13381740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104" r="14479"/>
          <a:stretch/>
        </p:blipFill>
        <p:spPr>
          <a:xfrm>
            <a:off x="-25400" y="0"/>
            <a:ext cx="9194800" cy="6858000"/>
          </a:xfrm>
          <a:prstGeom prst="rect">
            <a:avLst/>
          </a:prstGeom>
        </p:spPr>
      </p:pic>
    </p:spTree>
    <p:extLst>
      <p:ext uri="{BB962C8B-B14F-4D97-AF65-F5344CB8AC3E}">
        <p14:creationId xmlns:p14="http://schemas.microsoft.com/office/powerpoint/2010/main" val="2764679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989138"/>
            <a:ext cx="6446838" cy="3381375"/>
          </a:xfrm>
        </p:spPr>
        <p:txBody>
          <a:bodyPr>
            <a:normAutofit fontScale="55000" lnSpcReduction="20000"/>
          </a:bodyPr>
          <a:lstStyle/>
          <a:p>
            <a:pPr marL="342900" lvl="1" indent="0">
              <a:buNone/>
            </a:pPr>
            <a:endParaRPr lang="en-SG" sz="2550" dirty="0">
              <a:latin typeface="Berlin Sans FB" panose="020E0602020502020306" pitchFamily="34" charset="0"/>
            </a:endParaRPr>
          </a:p>
          <a:p>
            <a:pPr marL="42863" indent="0">
              <a:buNone/>
            </a:pPr>
            <a:endParaRPr lang="en-SG" sz="3000" dirty="0">
              <a:latin typeface="Berlin Sans FB" panose="020E0602020502020306" pitchFamily="34" charset="0"/>
            </a:endParaRPr>
          </a:p>
          <a:p>
            <a:pPr marL="0" indent="0">
              <a:buNone/>
            </a:pPr>
            <a:endParaRPr lang="en-SG" dirty="0"/>
          </a:p>
          <a:p>
            <a:pPr marL="0" indent="0">
              <a:buNone/>
            </a:pPr>
            <a:endParaRPr lang="en-SG" dirty="0"/>
          </a:p>
          <a:p>
            <a:endParaRPr lang="en-SG" dirty="0" smtClean="0"/>
          </a:p>
          <a:p>
            <a:endParaRPr lang="en-SG" dirty="0"/>
          </a:p>
          <a:p>
            <a:endParaRPr lang="en-SG" dirty="0" smtClean="0"/>
          </a:p>
          <a:p>
            <a:endParaRPr lang="en-SG" dirty="0"/>
          </a:p>
          <a:p>
            <a:endParaRPr lang="en-SG" dirty="0" smtClean="0"/>
          </a:p>
          <a:p>
            <a:pPr marL="0" indent="0">
              <a:buNone/>
            </a:pPr>
            <a:endParaRPr lang="en-SG" dirty="0" smtClean="0"/>
          </a:p>
          <a:p>
            <a:pPr marL="342900" lvl="1" indent="0">
              <a:buNone/>
            </a:pPr>
            <a:r>
              <a:rPr lang="en-SG" dirty="0"/>
              <a:t>	</a:t>
            </a:r>
            <a:r>
              <a:rPr lang="en-SG" dirty="0" smtClean="0"/>
              <a:t>          </a:t>
            </a:r>
          </a:p>
          <a:p>
            <a:pPr marL="342900" lvl="1" indent="0">
              <a:buNone/>
            </a:pPr>
            <a:r>
              <a:rPr lang="en-SG" dirty="0" smtClean="0"/>
              <a:t>                                    </a:t>
            </a:r>
          </a:p>
          <a:p>
            <a:pPr marL="0" indent="0">
              <a:buNone/>
            </a:pPr>
            <a:endParaRPr lang="en-US" dirty="0"/>
          </a:p>
        </p:txBody>
      </p:sp>
      <p:sp>
        <p:nvSpPr>
          <p:cNvPr id="5" name="Title 5"/>
          <p:cNvSpPr txBox="1">
            <a:spLocks/>
          </p:cNvSpPr>
          <p:nvPr/>
        </p:nvSpPr>
        <p:spPr>
          <a:xfrm>
            <a:off x="0" y="179875"/>
            <a:ext cx="9144000" cy="603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pPr algn="ctr"/>
            <a:r>
              <a:rPr lang="en-US" dirty="0" smtClean="0">
                <a:solidFill>
                  <a:schemeClr val="tx1">
                    <a:lumMod val="75000"/>
                    <a:lumOff val="25000"/>
                  </a:schemeClr>
                </a:solidFill>
              </a:rPr>
              <a:t>Challenger Rules!</a:t>
            </a:r>
            <a:endParaRPr lang="en-US" dirty="0">
              <a:solidFill>
                <a:schemeClr val="tx1">
                  <a:lumMod val="75000"/>
                  <a:lumOff val="25000"/>
                </a:schemeClr>
              </a:solidFill>
            </a:endParaRPr>
          </a:p>
        </p:txBody>
      </p:sp>
      <p:sp>
        <p:nvSpPr>
          <p:cNvPr id="6" name="Rounded Rectangle 5"/>
          <p:cNvSpPr/>
          <p:nvPr/>
        </p:nvSpPr>
        <p:spPr>
          <a:xfrm>
            <a:off x="298040" y="1059057"/>
            <a:ext cx="4149761" cy="1944628"/>
          </a:xfrm>
          <a:prstGeom prst="roundRect">
            <a:avLst>
              <a:gd name="adj" fmla="val 482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r>
              <a:rPr lang="en-SG" sz="3600" b="1" u="sng" dirty="0">
                <a:latin typeface="Arial Narrow" panose="020B0606020202030204" pitchFamily="34" charset="0"/>
                <a:cs typeface="Arial" panose="020B0604020202020204" pitchFamily="34" charset="0"/>
              </a:rPr>
              <a:t>Earn</a:t>
            </a:r>
            <a:r>
              <a:rPr lang="en-SG" sz="3600" dirty="0">
                <a:latin typeface="Arial Narrow" panose="020B0606020202030204" pitchFamily="34" charset="0"/>
                <a:cs typeface="Arial" panose="020B0604020202020204" pitchFamily="34" charset="0"/>
              </a:rPr>
              <a:t> as many gold coins as possible by completing </a:t>
            </a:r>
            <a:r>
              <a:rPr lang="en-SG" sz="3600" dirty="0" smtClean="0">
                <a:latin typeface="Arial Narrow" panose="020B0606020202030204" pitchFamily="34" charset="0"/>
                <a:cs typeface="Arial" panose="020B0604020202020204" pitchFamily="34" charset="0"/>
              </a:rPr>
              <a:t>challenges!</a:t>
            </a:r>
            <a:endParaRPr lang="en-SG" sz="3600" dirty="0">
              <a:latin typeface="Arial Narrow" panose="020B0606020202030204" pitchFamily="34" charset="0"/>
              <a:cs typeface="Arial" panose="020B0604020202020204" pitchFamily="34" charset="0"/>
            </a:endParaRPr>
          </a:p>
        </p:txBody>
      </p:sp>
      <p:sp>
        <p:nvSpPr>
          <p:cNvPr id="27" name="Rounded Rectangle 26"/>
          <p:cNvSpPr/>
          <p:nvPr/>
        </p:nvSpPr>
        <p:spPr>
          <a:xfrm>
            <a:off x="4757212" y="1052724"/>
            <a:ext cx="4166048" cy="1933643"/>
          </a:xfrm>
          <a:prstGeom prst="roundRect">
            <a:avLst>
              <a:gd name="adj" fmla="val 482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t" anchorCtr="0"/>
          <a:lstStyle/>
          <a:p>
            <a:r>
              <a:rPr lang="en-SG" sz="3600" b="1" u="sng" dirty="0" smtClean="0">
                <a:latin typeface="Arial Narrow" panose="020B0606020202030204" pitchFamily="34" charset="0"/>
                <a:cs typeface="Arial" panose="020B0604020202020204" pitchFamily="34" charset="0"/>
              </a:rPr>
              <a:t>Spend</a:t>
            </a:r>
            <a:r>
              <a:rPr lang="en-SG" sz="3600" dirty="0" smtClean="0">
                <a:latin typeface="Arial Narrow" panose="020B0606020202030204" pitchFamily="34" charset="0"/>
                <a:cs typeface="Arial" panose="020B0604020202020204" pitchFamily="34" charset="0"/>
              </a:rPr>
              <a:t> your gold </a:t>
            </a:r>
            <a:r>
              <a:rPr lang="en-SG" sz="3600" dirty="0">
                <a:latin typeface="Arial Narrow" panose="020B0606020202030204" pitchFamily="34" charset="0"/>
                <a:cs typeface="Arial" panose="020B0604020202020204" pitchFamily="34" charset="0"/>
              </a:rPr>
              <a:t>coins </a:t>
            </a:r>
            <a:r>
              <a:rPr lang="en-SG" sz="3600" dirty="0" smtClean="0">
                <a:latin typeface="Arial Narrow" panose="020B0606020202030204" pitchFamily="34" charset="0"/>
                <a:cs typeface="Arial" panose="020B0604020202020204" pitchFamily="34" charset="0"/>
              </a:rPr>
              <a:t>effectively to finish your challenges quickly!</a:t>
            </a:r>
            <a:endParaRPr lang="en-SG" sz="3600" dirty="0">
              <a:latin typeface="Arial Narrow" panose="020B0606020202030204" pitchFamily="34" charset="0"/>
              <a:cs typeface="Arial" panose="020B0604020202020204" pitchFamily="34" charset="0"/>
            </a:endParaRPr>
          </a:p>
        </p:txBody>
      </p:sp>
      <p:sp>
        <p:nvSpPr>
          <p:cNvPr id="26" name="Rectangle 25"/>
          <p:cNvSpPr/>
          <p:nvPr/>
        </p:nvSpPr>
        <p:spPr>
          <a:xfrm>
            <a:off x="4839378" y="3500554"/>
            <a:ext cx="4083882" cy="1938992"/>
          </a:xfrm>
          <a:prstGeom prst="rect">
            <a:avLst/>
          </a:prstGeom>
        </p:spPr>
        <p:txBody>
          <a:bodyPr wrap="square">
            <a:spAutoFit/>
          </a:bodyPr>
          <a:lstStyle/>
          <a:p>
            <a:pPr>
              <a:tabLst>
                <a:tab pos="1143000" algn="l"/>
              </a:tabLst>
            </a:pPr>
            <a:r>
              <a:rPr lang="en-SG" sz="2000" dirty="0" smtClean="0">
                <a:solidFill>
                  <a:srgbClr val="FF0000"/>
                </a:solidFill>
                <a:latin typeface="Arial" panose="020B0604020202020204" pitchFamily="34" charset="0"/>
                <a:cs typeface="Arial" panose="020B0604020202020204" pitchFamily="34" charset="0"/>
              </a:rPr>
              <a:t>Free	: Use training materials</a:t>
            </a:r>
          </a:p>
          <a:p>
            <a:pPr>
              <a:tabLst>
                <a:tab pos="1143000" algn="l"/>
              </a:tabLst>
            </a:pPr>
            <a:endParaRPr lang="en-SG" sz="2000" dirty="0" smtClean="0">
              <a:solidFill>
                <a:srgbClr val="FF000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FF0000"/>
                </a:solidFill>
                <a:latin typeface="Arial" panose="020B0604020202020204" pitchFamily="34" charset="0"/>
                <a:cs typeface="Arial" panose="020B0604020202020204" pitchFamily="34" charset="0"/>
              </a:rPr>
              <a:t>	x 1	: Seeking </a:t>
            </a:r>
            <a:r>
              <a:rPr lang="en-SG" sz="2000" dirty="0">
                <a:solidFill>
                  <a:srgbClr val="FF0000"/>
                </a:solidFill>
                <a:latin typeface="Arial" panose="020B0604020202020204" pitchFamily="34" charset="0"/>
                <a:cs typeface="Arial" panose="020B0604020202020204" pitchFamily="34" charset="0"/>
              </a:rPr>
              <a:t>help from </a:t>
            </a:r>
            <a:r>
              <a:rPr lang="en-SG" sz="2000" dirty="0" smtClean="0">
                <a:solidFill>
                  <a:srgbClr val="FF0000"/>
                </a:solidFill>
                <a:latin typeface="Arial" panose="020B0604020202020204" pitchFamily="34" charset="0"/>
                <a:cs typeface="Arial" panose="020B0604020202020204" pitchFamily="34" charset="0"/>
              </a:rPr>
              <a:t/>
            </a:r>
            <a:br>
              <a:rPr lang="en-SG" sz="2000" dirty="0" smtClean="0">
                <a:solidFill>
                  <a:srgbClr val="FF0000"/>
                </a:solidFill>
                <a:latin typeface="Arial" panose="020B0604020202020204" pitchFamily="34" charset="0"/>
                <a:cs typeface="Arial" panose="020B0604020202020204" pitchFamily="34" charset="0"/>
              </a:rPr>
            </a:br>
            <a:r>
              <a:rPr lang="en-SG" sz="2000" dirty="0" smtClean="0">
                <a:solidFill>
                  <a:srgbClr val="FF0000"/>
                </a:solidFill>
                <a:latin typeface="Arial" panose="020B0604020202020204" pitchFamily="34" charset="0"/>
                <a:cs typeface="Arial" panose="020B0604020202020204" pitchFamily="34" charset="0"/>
              </a:rPr>
              <a:t>		  another sub-team</a:t>
            </a:r>
            <a:endParaRPr lang="en-SG" sz="2000" dirty="0">
              <a:solidFill>
                <a:srgbClr val="FF0000"/>
              </a:solidFill>
              <a:latin typeface="Arial" panose="020B0604020202020204" pitchFamily="34" charset="0"/>
              <a:cs typeface="Arial" panose="020B0604020202020204" pitchFamily="34" charset="0"/>
            </a:endParaRPr>
          </a:p>
          <a:p>
            <a:pPr>
              <a:tabLst>
                <a:tab pos="1143000" algn="l"/>
              </a:tabLst>
            </a:pPr>
            <a:endParaRPr lang="en-SG" sz="2000" dirty="0" smtClean="0">
              <a:solidFill>
                <a:srgbClr val="FF0000"/>
              </a:solidFill>
              <a:latin typeface="Arial" panose="020B0604020202020204" pitchFamily="34" charset="0"/>
              <a:cs typeface="Arial" panose="020B0604020202020204" pitchFamily="34" charset="0"/>
            </a:endParaRPr>
          </a:p>
          <a:p>
            <a:pPr marL="0" lvl="1">
              <a:tabLst>
                <a:tab pos="520700" algn="l"/>
                <a:tab pos="1143000" algn="l"/>
              </a:tabLst>
            </a:pPr>
            <a:r>
              <a:rPr lang="en-SG" sz="2000" dirty="0" smtClean="0">
                <a:solidFill>
                  <a:srgbClr val="FF0000"/>
                </a:solidFill>
                <a:latin typeface="Arial" panose="020B0604020202020204" pitchFamily="34" charset="0"/>
                <a:cs typeface="Arial" panose="020B0604020202020204" pitchFamily="34" charset="0"/>
              </a:rPr>
              <a:t>	x 2	: Ask facilitators</a:t>
            </a:r>
            <a:endParaRPr lang="en-SG" sz="2000" dirty="0">
              <a:solidFill>
                <a:srgbClr val="FF0000"/>
              </a:solidFill>
              <a:latin typeface="Arial" panose="020B0604020202020204" pitchFamily="34" charset="0"/>
              <a:cs typeface="Arial" panose="020B0604020202020204" pitchFamily="34" charset="0"/>
            </a:endParaRPr>
          </a:p>
        </p:txBody>
      </p:sp>
      <p:grpSp>
        <p:nvGrpSpPr>
          <p:cNvPr id="39" name="Group 38"/>
          <p:cNvGrpSpPr/>
          <p:nvPr/>
        </p:nvGrpSpPr>
        <p:grpSpPr>
          <a:xfrm>
            <a:off x="412341" y="3458427"/>
            <a:ext cx="3524660" cy="2948868"/>
            <a:chOff x="298041" y="3433027"/>
            <a:chExt cx="3524660" cy="2948868"/>
          </a:xfrm>
        </p:grpSpPr>
        <p:sp>
          <p:nvSpPr>
            <p:cNvPr id="32" name="Rectangle 31"/>
            <p:cNvSpPr/>
            <p:nvPr/>
          </p:nvSpPr>
          <p:spPr>
            <a:xfrm>
              <a:off x="298041" y="3519573"/>
              <a:ext cx="3524660" cy="2862322"/>
            </a:xfrm>
            <a:prstGeom prst="rect">
              <a:avLst/>
            </a:prstGeom>
          </p:spPr>
          <p:txBody>
            <a:bodyPr wrap="square">
              <a:spAutoFit/>
            </a:bodyPr>
            <a:lstStyle/>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2	: Challenge 1</a:t>
              </a:r>
            </a:p>
            <a:p>
              <a:pPr>
                <a:tabLst>
                  <a:tab pos="520700" algn="l"/>
                  <a:tab pos="1143000" algn="l"/>
                </a:tabLst>
              </a:pPr>
              <a:endParaRPr lang="en-SG" sz="2000" dirty="0" smtClean="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3	: Challenge 2</a:t>
              </a:r>
              <a:endParaRPr lang="en-SG" sz="2000" dirty="0">
                <a:solidFill>
                  <a:srgbClr val="00B050"/>
                </a:solidFill>
                <a:latin typeface="Arial" panose="020B0604020202020204" pitchFamily="34" charset="0"/>
                <a:cs typeface="Arial" panose="020B0604020202020204" pitchFamily="34" charset="0"/>
              </a:endParaRPr>
            </a:p>
            <a:p>
              <a:pPr>
                <a:tabLst>
                  <a:tab pos="520700" algn="l"/>
                  <a:tab pos="1143000" algn="l"/>
                </a:tabLst>
              </a:pPr>
              <a:endParaRPr lang="en-SG" sz="2000" dirty="0" smtClean="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4	: Challenge 3</a:t>
              </a:r>
            </a:p>
            <a:p>
              <a:pPr>
                <a:tabLst>
                  <a:tab pos="520700" algn="l"/>
                  <a:tab pos="1143000" algn="l"/>
                </a:tabLst>
              </a:pPr>
              <a:endParaRPr lang="en-SG" sz="2000" dirty="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smtClean="0">
                  <a:solidFill>
                    <a:srgbClr val="00B050"/>
                  </a:solidFill>
                  <a:latin typeface="Arial" panose="020B0604020202020204" pitchFamily="34" charset="0"/>
                  <a:cs typeface="Arial" panose="020B0604020202020204" pitchFamily="34" charset="0"/>
                </a:rPr>
                <a:t>	x 5	: Challenge 4</a:t>
              </a:r>
            </a:p>
            <a:p>
              <a:pPr>
                <a:tabLst>
                  <a:tab pos="520700" algn="l"/>
                  <a:tab pos="1143000" algn="l"/>
                </a:tabLst>
              </a:pPr>
              <a:endParaRPr lang="en-SG" sz="2000" dirty="0" smtClean="0">
                <a:solidFill>
                  <a:srgbClr val="00B050"/>
                </a:solidFill>
                <a:latin typeface="Arial" panose="020B0604020202020204" pitchFamily="34" charset="0"/>
                <a:cs typeface="Arial" panose="020B0604020202020204" pitchFamily="34" charset="0"/>
              </a:endParaRPr>
            </a:p>
            <a:p>
              <a:pPr>
                <a:tabLst>
                  <a:tab pos="520700" algn="l"/>
                  <a:tab pos="1143000" algn="l"/>
                </a:tabLst>
              </a:pPr>
              <a:r>
                <a:rPr lang="en-SG" sz="2000" dirty="0">
                  <a:solidFill>
                    <a:srgbClr val="00B050"/>
                  </a:solidFill>
                  <a:latin typeface="Arial" panose="020B0604020202020204" pitchFamily="34" charset="0"/>
                  <a:cs typeface="Arial" panose="020B0604020202020204" pitchFamily="34" charset="0"/>
                </a:rPr>
                <a:t>	</a:t>
              </a:r>
              <a:r>
                <a:rPr lang="en-SG" sz="2000" dirty="0" smtClean="0">
                  <a:solidFill>
                    <a:srgbClr val="00B050"/>
                  </a:solidFill>
                  <a:latin typeface="Arial" panose="020B0604020202020204" pitchFamily="34" charset="0"/>
                  <a:cs typeface="Arial" panose="020B0604020202020204" pitchFamily="34" charset="0"/>
                </a:rPr>
                <a:t>x 10	: Pitch Winner</a:t>
              </a:r>
              <a:endParaRPr lang="en-SG" sz="2000" dirty="0">
                <a:solidFill>
                  <a:srgbClr val="00B050"/>
                </a:solidFill>
                <a:latin typeface="Arial" panose="020B0604020202020204" pitchFamily="34" charset="0"/>
                <a:cs typeface="Arial" panose="020B0604020202020204" pitchFamily="34" charset="0"/>
              </a:endParaRPr>
            </a:p>
          </p:txBody>
        </p:sp>
        <p:pic>
          <p:nvPicPr>
            <p:cNvPr id="34" name="Picture 33"/>
            <p:cNvPicPr>
              <a:picLocks noChangeAspect="1"/>
            </p:cNvPicPr>
            <p:nvPr/>
          </p:nvPicPr>
          <p:blipFill>
            <a:blip r:embed="rId3"/>
            <a:stretch>
              <a:fillRect/>
            </a:stretch>
          </p:blipFill>
          <p:spPr>
            <a:xfrm>
              <a:off x="318330" y="5912991"/>
              <a:ext cx="468904" cy="468904"/>
            </a:xfrm>
            <a:prstGeom prst="rect">
              <a:avLst/>
            </a:prstGeom>
          </p:spPr>
        </p:pic>
        <p:pic>
          <p:nvPicPr>
            <p:cNvPr id="35" name="Picture 34"/>
            <p:cNvPicPr>
              <a:picLocks noChangeAspect="1"/>
            </p:cNvPicPr>
            <p:nvPr/>
          </p:nvPicPr>
          <p:blipFill>
            <a:blip r:embed="rId3"/>
            <a:stretch>
              <a:fillRect/>
            </a:stretch>
          </p:blipFill>
          <p:spPr>
            <a:xfrm>
              <a:off x="318330" y="5293000"/>
              <a:ext cx="468904" cy="468904"/>
            </a:xfrm>
            <a:prstGeom prst="rect">
              <a:avLst/>
            </a:prstGeom>
          </p:spPr>
        </p:pic>
        <p:pic>
          <p:nvPicPr>
            <p:cNvPr id="36" name="Picture 35"/>
            <p:cNvPicPr>
              <a:picLocks noChangeAspect="1"/>
            </p:cNvPicPr>
            <p:nvPr/>
          </p:nvPicPr>
          <p:blipFill>
            <a:blip r:embed="rId3"/>
            <a:stretch>
              <a:fillRect/>
            </a:stretch>
          </p:blipFill>
          <p:spPr>
            <a:xfrm>
              <a:off x="318330" y="4673009"/>
              <a:ext cx="468904" cy="468904"/>
            </a:xfrm>
            <a:prstGeom prst="rect">
              <a:avLst/>
            </a:prstGeom>
          </p:spPr>
        </p:pic>
        <p:pic>
          <p:nvPicPr>
            <p:cNvPr id="37" name="Picture 36"/>
            <p:cNvPicPr>
              <a:picLocks noChangeAspect="1"/>
            </p:cNvPicPr>
            <p:nvPr/>
          </p:nvPicPr>
          <p:blipFill>
            <a:blip r:embed="rId3"/>
            <a:stretch>
              <a:fillRect/>
            </a:stretch>
          </p:blipFill>
          <p:spPr>
            <a:xfrm>
              <a:off x="318330" y="4053018"/>
              <a:ext cx="468904" cy="468904"/>
            </a:xfrm>
            <a:prstGeom prst="rect">
              <a:avLst/>
            </a:prstGeom>
          </p:spPr>
        </p:pic>
        <p:pic>
          <p:nvPicPr>
            <p:cNvPr id="38" name="Picture 37"/>
            <p:cNvPicPr>
              <a:picLocks noChangeAspect="1"/>
            </p:cNvPicPr>
            <p:nvPr/>
          </p:nvPicPr>
          <p:blipFill>
            <a:blip r:embed="rId3"/>
            <a:stretch>
              <a:fillRect/>
            </a:stretch>
          </p:blipFill>
          <p:spPr>
            <a:xfrm>
              <a:off x="318330" y="3433027"/>
              <a:ext cx="468904" cy="468904"/>
            </a:xfrm>
            <a:prstGeom prst="rect">
              <a:avLst/>
            </a:prstGeom>
          </p:spPr>
        </p:pic>
      </p:grpSp>
      <p:pic>
        <p:nvPicPr>
          <p:cNvPr id="40" name="Picture 39"/>
          <p:cNvPicPr>
            <a:picLocks noChangeAspect="1"/>
          </p:cNvPicPr>
          <p:nvPr/>
        </p:nvPicPr>
        <p:blipFill>
          <a:blip r:embed="rId3"/>
          <a:stretch>
            <a:fillRect/>
          </a:stretch>
        </p:blipFill>
        <p:spPr>
          <a:xfrm>
            <a:off x="4877312" y="4075597"/>
            <a:ext cx="468904" cy="468904"/>
          </a:xfrm>
          <a:prstGeom prst="rect">
            <a:avLst/>
          </a:prstGeom>
        </p:spPr>
      </p:pic>
      <p:pic>
        <p:nvPicPr>
          <p:cNvPr id="41" name="Picture 40"/>
          <p:cNvPicPr>
            <a:picLocks noChangeAspect="1"/>
          </p:cNvPicPr>
          <p:nvPr/>
        </p:nvPicPr>
        <p:blipFill>
          <a:blip r:embed="rId3"/>
          <a:stretch>
            <a:fillRect/>
          </a:stretch>
        </p:blipFill>
        <p:spPr>
          <a:xfrm>
            <a:off x="4877312" y="4976134"/>
            <a:ext cx="468904" cy="468904"/>
          </a:xfrm>
          <a:prstGeom prst="rect">
            <a:avLst/>
          </a:prstGeom>
        </p:spPr>
      </p:pic>
      <p:sp>
        <p:nvSpPr>
          <p:cNvPr id="42" name="TextBox 41"/>
          <p:cNvSpPr txBox="1"/>
          <p:nvPr/>
        </p:nvSpPr>
        <p:spPr>
          <a:xfrm>
            <a:off x="250640" y="2986367"/>
            <a:ext cx="4197161" cy="307777"/>
          </a:xfrm>
          <a:prstGeom prst="rect">
            <a:avLst/>
          </a:prstGeom>
          <a:noFill/>
        </p:spPr>
        <p:txBody>
          <a:bodyPr wrap="square" rtlCol="0">
            <a:spAutoFit/>
          </a:bodyPr>
          <a:lstStyle/>
          <a:p>
            <a:pPr algn="r"/>
            <a:r>
              <a:rPr lang="en-US" sz="1400" dirty="0" smtClean="0">
                <a:solidFill>
                  <a:srgbClr val="00B050"/>
                </a:solidFill>
                <a:latin typeface="Arial Narrow" panose="020B0606020202030204" pitchFamily="34" charset="0"/>
              </a:rPr>
              <a:t>*Note: Challenges must be completed in sequence</a:t>
            </a:r>
            <a:endParaRPr lang="en-US" sz="1400" dirty="0">
              <a:solidFill>
                <a:srgbClr val="00B050"/>
              </a:solidFill>
              <a:latin typeface="Arial Narrow" panose="020B0606020202030204" pitchFamily="34" charset="0"/>
            </a:endParaRPr>
          </a:p>
        </p:txBody>
      </p:sp>
    </p:spTree>
    <p:extLst>
      <p:ext uri="{BB962C8B-B14F-4D97-AF65-F5344CB8AC3E}">
        <p14:creationId xmlns:p14="http://schemas.microsoft.com/office/powerpoint/2010/main" val="4070960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989138"/>
            <a:ext cx="6446838" cy="3381375"/>
          </a:xfrm>
        </p:spPr>
        <p:txBody>
          <a:bodyPr>
            <a:normAutofit fontScale="55000" lnSpcReduction="20000"/>
          </a:bodyPr>
          <a:lstStyle/>
          <a:p>
            <a:pPr marL="342900" lvl="1" indent="0">
              <a:buNone/>
            </a:pPr>
            <a:endParaRPr lang="en-SG" sz="2550" dirty="0">
              <a:latin typeface="Berlin Sans FB" panose="020E0602020502020306" pitchFamily="34" charset="0"/>
            </a:endParaRPr>
          </a:p>
          <a:p>
            <a:pPr marL="42863" indent="0">
              <a:buNone/>
            </a:pPr>
            <a:endParaRPr lang="en-SG" sz="3000" dirty="0">
              <a:latin typeface="Berlin Sans FB" panose="020E0602020502020306" pitchFamily="34" charset="0"/>
            </a:endParaRPr>
          </a:p>
          <a:p>
            <a:pPr marL="0" indent="0">
              <a:buNone/>
            </a:pPr>
            <a:endParaRPr lang="en-SG" dirty="0"/>
          </a:p>
          <a:p>
            <a:pPr marL="0" indent="0">
              <a:buNone/>
            </a:pPr>
            <a:endParaRPr lang="en-SG" dirty="0"/>
          </a:p>
          <a:p>
            <a:endParaRPr lang="en-SG" dirty="0" smtClean="0"/>
          </a:p>
          <a:p>
            <a:endParaRPr lang="en-SG" dirty="0"/>
          </a:p>
          <a:p>
            <a:endParaRPr lang="en-SG" dirty="0" smtClean="0"/>
          </a:p>
          <a:p>
            <a:endParaRPr lang="en-SG" dirty="0"/>
          </a:p>
          <a:p>
            <a:endParaRPr lang="en-SG" dirty="0" smtClean="0"/>
          </a:p>
          <a:p>
            <a:pPr marL="0" indent="0">
              <a:buNone/>
            </a:pPr>
            <a:endParaRPr lang="en-SG" dirty="0" smtClean="0"/>
          </a:p>
          <a:p>
            <a:pPr marL="342900" lvl="1" indent="0">
              <a:buNone/>
            </a:pPr>
            <a:r>
              <a:rPr lang="en-SG" dirty="0"/>
              <a:t>	</a:t>
            </a:r>
            <a:r>
              <a:rPr lang="en-SG" dirty="0" smtClean="0"/>
              <a:t>          </a:t>
            </a:r>
          </a:p>
          <a:p>
            <a:pPr marL="342900" lvl="1" indent="0">
              <a:buNone/>
            </a:pPr>
            <a:r>
              <a:rPr lang="en-SG" dirty="0" smtClean="0"/>
              <a:t>                                    </a:t>
            </a:r>
          </a:p>
          <a:p>
            <a:pPr marL="0" indent="0">
              <a:buNone/>
            </a:pPr>
            <a:endParaRPr lang="en-US" dirty="0"/>
          </a:p>
        </p:txBody>
      </p:sp>
      <p:sp>
        <p:nvSpPr>
          <p:cNvPr id="4" name="TextBox 3"/>
          <p:cNvSpPr txBox="1"/>
          <p:nvPr/>
        </p:nvSpPr>
        <p:spPr>
          <a:xfrm>
            <a:off x="0" y="1319212"/>
            <a:ext cx="9143999" cy="4924425"/>
          </a:xfrm>
          <a:prstGeom prst="rect">
            <a:avLst/>
          </a:prstGeom>
          <a:noFill/>
        </p:spPr>
        <p:txBody>
          <a:bodyPr wrap="square" rtlCol="0">
            <a:spAutoFit/>
          </a:bodyPr>
          <a:lstStyle/>
          <a:p>
            <a:pPr algn="ctr"/>
            <a:r>
              <a:rPr lang="en-SG" dirty="0">
                <a:solidFill>
                  <a:schemeClr val="accent1">
                    <a:lumMod val="60000"/>
                    <a:lumOff val="40000"/>
                  </a:schemeClr>
                </a:solidFill>
                <a:latin typeface="Arial" panose="020B0604020202020204" pitchFamily="34" charset="0"/>
                <a:cs typeface="Arial" panose="020B0604020202020204" pitchFamily="34" charset="0"/>
              </a:rPr>
              <a:t>Overall Best </a:t>
            </a:r>
            <a:r>
              <a:rPr lang="en-SG" dirty="0" smtClean="0">
                <a:solidFill>
                  <a:schemeClr val="accent1">
                    <a:lumMod val="60000"/>
                    <a:lumOff val="40000"/>
                  </a:schemeClr>
                </a:solidFill>
                <a:latin typeface="Arial" panose="020B0604020202020204" pitchFamily="34" charset="0"/>
                <a:cs typeface="Arial" panose="020B0604020202020204" pitchFamily="34" charset="0"/>
              </a:rPr>
              <a:t>Team</a:t>
            </a:r>
            <a:endParaRPr lang="en-US" dirty="0">
              <a:solidFill>
                <a:schemeClr val="accent1">
                  <a:lumMod val="60000"/>
                  <a:lumOff val="40000"/>
                </a:schemeClr>
              </a:solidFill>
            </a:endParaRPr>
          </a:p>
          <a:p>
            <a:pPr algn="ctr"/>
            <a:r>
              <a:rPr lang="en-SG" sz="4000" b="1" dirty="0" smtClean="0">
                <a:solidFill>
                  <a:srgbClr val="0070C0"/>
                </a:solidFill>
                <a:latin typeface="Arial" panose="020B0604020202020204" pitchFamily="34" charset="0"/>
                <a:cs typeface="Arial" panose="020B0604020202020204" pitchFamily="34" charset="0"/>
              </a:rPr>
              <a:t>Techie Masters</a:t>
            </a:r>
            <a:r>
              <a:rPr lang="en-SG" sz="2800" b="1" dirty="0" smtClean="0">
                <a:solidFill>
                  <a:srgbClr val="0070C0"/>
                </a:solidFill>
                <a:latin typeface="Arial" panose="020B0604020202020204" pitchFamily="34" charset="0"/>
                <a:cs typeface="Arial" panose="020B0604020202020204" pitchFamily="34" charset="0"/>
              </a:rPr>
              <a:t> </a:t>
            </a:r>
          </a:p>
          <a:p>
            <a:pPr algn="ctr"/>
            <a:r>
              <a:rPr lang="en-SG" sz="2000" dirty="0" smtClean="0">
                <a:solidFill>
                  <a:schemeClr val="bg1">
                    <a:lumMod val="65000"/>
                  </a:schemeClr>
                </a:solidFill>
                <a:latin typeface="Arial" panose="020B0604020202020204" pitchFamily="34" charset="0"/>
                <a:cs typeface="Arial" panose="020B0604020202020204" pitchFamily="34" charset="0"/>
              </a:rPr>
              <a:t>The </a:t>
            </a:r>
            <a:r>
              <a:rPr lang="en-SG" sz="2000" dirty="0">
                <a:solidFill>
                  <a:schemeClr val="bg1">
                    <a:lumMod val="65000"/>
                  </a:schemeClr>
                </a:solidFill>
                <a:latin typeface="Arial" panose="020B0604020202020204" pitchFamily="34" charset="0"/>
                <a:cs typeface="Arial" panose="020B0604020202020204" pitchFamily="34" charset="0"/>
              </a:rPr>
              <a:t>team with the most number of gold coins and gold nuggets</a:t>
            </a:r>
          </a:p>
          <a:p>
            <a:pPr algn="ctr"/>
            <a:endParaRPr lang="en-SG" sz="2800" dirty="0">
              <a:latin typeface="Arial" panose="020B0604020202020204" pitchFamily="34" charset="0"/>
              <a:cs typeface="Arial" panose="020B0604020202020204" pitchFamily="34" charset="0"/>
            </a:endParaRPr>
          </a:p>
          <a:p>
            <a:pPr algn="ctr"/>
            <a:r>
              <a:rPr lang="en-SG" sz="1600" dirty="0">
                <a:solidFill>
                  <a:schemeClr val="accent1">
                    <a:lumMod val="60000"/>
                    <a:lumOff val="40000"/>
                  </a:schemeClr>
                </a:solidFill>
                <a:latin typeface="Arial" panose="020B0604020202020204" pitchFamily="34" charset="0"/>
                <a:cs typeface="Arial" panose="020B0604020202020204" pitchFamily="34" charset="0"/>
              </a:rPr>
              <a:t>Overall Best </a:t>
            </a:r>
            <a:r>
              <a:rPr lang="en-SG" sz="1600" dirty="0" smtClean="0">
                <a:solidFill>
                  <a:schemeClr val="accent1">
                    <a:lumMod val="60000"/>
                    <a:lumOff val="40000"/>
                  </a:schemeClr>
                </a:solidFill>
                <a:latin typeface="Arial" panose="020B0604020202020204" pitchFamily="34" charset="0"/>
                <a:cs typeface="Arial" panose="020B0604020202020204" pitchFamily="34" charset="0"/>
              </a:rPr>
              <a:t>Sub-Team</a:t>
            </a:r>
          </a:p>
          <a:p>
            <a:pPr algn="ctr"/>
            <a:r>
              <a:rPr lang="en-SG" sz="4000" b="1" dirty="0" smtClean="0">
                <a:solidFill>
                  <a:srgbClr val="0070C0"/>
                </a:solidFill>
                <a:latin typeface="Arial" panose="020B0604020202020204" pitchFamily="34" charset="0"/>
                <a:cs typeface="Arial" panose="020B0604020202020204" pitchFamily="34" charset="0"/>
              </a:rPr>
              <a:t>Techie </a:t>
            </a:r>
            <a:r>
              <a:rPr lang="en-SG" sz="4000" b="1" dirty="0">
                <a:solidFill>
                  <a:srgbClr val="0070C0"/>
                </a:solidFill>
                <a:latin typeface="Arial" panose="020B0604020202020204" pitchFamily="34" charset="0"/>
                <a:cs typeface="Arial" panose="020B0604020202020204" pitchFamily="34" charset="0"/>
              </a:rPr>
              <a:t>Buddies</a:t>
            </a:r>
          </a:p>
          <a:p>
            <a:pPr algn="ctr"/>
            <a:r>
              <a:rPr lang="en-SG" sz="2000" dirty="0" smtClean="0">
                <a:solidFill>
                  <a:schemeClr val="bg1">
                    <a:lumMod val="65000"/>
                  </a:schemeClr>
                </a:solidFill>
                <a:latin typeface="Arial" panose="020B0604020202020204" pitchFamily="34" charset="0"/>
                <a:cs typeface="Arial" panose="020B0604020202020204" pitchFamily="34" charset="0"/>
              </a:rPr>
              <a:t>The </a:t>
            </a:r>
            <a:r>
              <a:rPr lang="en-SG" sz="2000" dirty="0">
                <a:solidFill>
                  <a:schemeClr val="bg1">
                    <a:lumMod val="65000"/>
                  </a:schemeClr>
                </a:solidFill>
                <a:latin typeface="Arial" panose="020B0604020202020204" pitchFamily="34" charset="0"/>
                <a:cs typeface="Arial" panose="020B0604020202020204" pitchFamily="34" charset="0"/>
              </a:rPr>
              <a:t>sub-team with the most number of gold coins and gold nuggets</a:t>
            </a:r>
          </a:p>
          <a:p>
            <a:pPr algn="ctr"/>
            <a:endParaRPr lang="en-SG" sz="2800" dirty="0" smtClean="0">
              <a:solidFill>
                <a:srgbClr val="0070C0"/>
              </a:solidFill>
              <a:latin typeface="Arial" panose="020B0604020202020204" pitchFamily="34" charset="0"/>
              <a:cs typeface="Arial" panose="020B0604020202020204" pitchFamily="34" charset="0"/>
            </a:endParaRPr>
          </a:p>
          <a:p>
            <a:pPr algn="ctr"/>
            <a:r>
              <a:rPr lang="en-SG" sz="1600" dirty="0" smtClean="0">
                <a:solidFill>
                  <a:schemeClr val="accent1">
                    <a:lumMod val="60000"/>
                    <a:lumOff val="40000"/>
                  </a:schemeClr>
                </a:solidFill>
                <a:latin typeface="Arial" panose="020B0604020202020204" pitchFamily="34" charset="0"/>
                <a:cs typeface="Arial" panose="020B0604020202020204" pitchFamily="34" charset="0"/>
              </a:rPr>
              <a:t>Overall </a:t>
            </a:r>
            <a:r>
              <a:rPr lang="en-SG" sz="1600" dirty="0">
                <a:solidFill>
                  <a:schemeClr val="accent1">
                    <a:lumMod val="60000"/>
                    <a:lumOff val="40000"/>
                  </a:schemeClr>
                </a:solidFill>
                <a:latin typeface="Arial" panose="020B0604020202020204" pitchFamily="34" charset="0"/>
                <a:cs typeface="Arial" panose="020B0604020202020204" pitchFamily="34" charset="0"/>
              </a:rPr>
              <a:t>Best Coder </a:t>
            </a:r>
            <a:endParaRPr lang="en-SG" sz="1600" dirty="0" smtClean="0">
              <a:solidFill>
                <a:schemeClr val="accent1">
                  <a:lumMod val="60000"/>
                  <a:lumOff val="40000"/>
                </a:schemeClr>
              </a:solidFill>
              <a:latin typeface="Arial" panose="020B0604020202020204" pitchFamily="34" charset="0"/>
              <a:cs typeface="Arial" panose="020B0604020202020204" pitchFamily="34" charset="0"/>
            </a:endParaRPr>
          </a:p>
          <a:p>
            <a:pPr algn="ctr"/>
            <a:r>
              <a:rPr lang="en-SG" sz="4000" b="1" dirty="0" smtClean="0">
                <a:solidFill>
                  <a:srgbClr val="0070C0"/>
                </a:solidFill>
                <a:latin typeface="Arial" panose="020B0604020202020204" pitchFamily="34" charset="0"/>
                <a:cs typeface="Arial" panose="020B0604020202020204" pitchFamily="34" charset="0"/>
              </a:rPr>
              <a:t>Tech </a:t>
            </a:r>
            <a:r>
              <a:rPr lang="en-SG" sz="4000" b="1" dirty="0">
                <a:solidFill>
                  <a:srgbClr val="0070C0"/>
                </a:solidFill>
                <a:latin typeface="Arial" panose="020B0604020202020204" pitchFamily="34" charset="0"/>
                <a:cs typeface="Arial" panose="020B0604020202020204" pitchFamily="34" charset="0"/>
              </a:rPr>
              <a:t>Guru</a:t>
            </a:r>
          </a:p>
          <a:p>
            <a:pPr algn="ctr"/>
            <a:r>
              <a:rPr lang="en-SG" sz="2000" dirty="0" smtClean="0">
                <a:solidFill>
                  <a:schemeClr val="bg1">
                    <a:lumMod val="65000"/>
                  </a:schemeClr>
                </a:solidFill>
                <a:latin typeface="Arial" panose="020B0604020202020204" pitchFamily="34" charset="0"/>
                <a:cs typeface="Arial" panose="020B0604020202020204" pitchFamily="34" charset="0"/>
              </a:rPr>
              <a:t>Decided </a:t>
            </a:r>
            <a:r>
              <a:rPr lang="en-SG" sz="2000" dirty="0">
                <a:solidFill>
                  <a:schemeClr val="bg1">
                    <a:lumMod val="65000"/>
                  </a:schemeClr>
                </a:solidFill>
                <a:latin typeface="Arial" panose="020B0604020202020204" pitchFamily="34" charset="0"/>
                <a:cs typeface="Arial" panose="020B0604020202020204" pitchFamily="34" charset="0"/>
              </a:rPr>
              <a:t>by the TD Emcees and Game Master</a:t>
            </a:r>
          </a:p>
          <a:p>
            <a:endParaRPr lang="en-SG" sz="2800" dirty="0">
              <a:latin typeface="Arial" panose="020B0604020202020204" pitchFamily="34" charset="0"/>
              <a:cs typeface="Arial" panose="020B0604020202020204" pitchFamily="34" charset="0"/>
            </a:endParaRPr>
          </a:p>
        </p:txBody>
      </p:sp>
      <p:sp>
        <p:nvSpPr>
          <p:cNvPr id="5" name="Title 5"/>
          <p:cNvSpPr txBox="1">
            <a:spLocks/>
          </p:cNvSpPr>
          <p:nvPr/>
        </p:nvSpPr>
        <p:spPr>
          <a:xfrm>
            <a:off x="0" y="179875"/>
            <a:ext cx="9144000" cy="6030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pPr algn="ctr"/>
            <a:r>
              <a:rPr lang="en-US" dirty="0" smtClean="0">
                <a:solidFill>
                  <a:schemeClr val="tx1">
                    <a:lumMod val="75000"/>
                    <a:lumOff val="25000"/>
                  </a:schemeClr>
                </a:solidFill>
              </a:rPr>
              <a:t>Prizes</a:t>
            </a:r>
            <a:endParaRPr lang="en-US" dirty="0">
              <a:solidFill>
                <a:schemeClr val="tx1">
                  <a:lumMod val="75000"/>
                  <a:lumOff val="25000"/>
                </a:schemeClr>
              </a:solidFill>
            </a:endParaRPr>
          </a:p>
        </p:txBody>
      </p:sp>
    </p:spTree>
    <p:extLst>
      <p:ext uri="{BB962C8B-B14F-4D97-AF65-F5344CB8AC3E}">
        <p14:creationId xmlns:p14="http://schemas.microsoft.com/office/powerpoint/2010/main" val="2912263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3" name="Title 2"/>
          <p:cNvSpPr>
            <a:spLocks noGrp="1"/>
          </p:cNvSpPr>
          <p:nvPr>
            <p:ph type="ctrTitle"/>
          </p:nvPr>
        </p:nvSpPr>
        <p:spPr/>
        <p:txBody>
          <a:bodyPr/>
          <a:lstStyle/>
          <a:p>
            <a:r>
              <a:rPr lang="en-US" dirty="0" smtClean="0"/>
              <a:t>Get Ready</a:t>
            </a:r>
            <a:r>
              <a:rPr lang="en-US" dirty="0"/>
              <a:t>!</a:t>
            </a:r>
          </a:p>
        </p:txBody>
      </p:sp>
    </p:spTree>
    <p:extLst>
      <p:ext uri="{BB962C8B-B14F-4D97-AF65-F5344CB8AC3E}">
        <p14:creationId xmlns:p14="http://schemas.microsoft.com/office/powerpoint/2010/main" val="1491348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dirty="0" smtClean="0"/>
              <a:t>Why Code?</a:t>
            </a:r>
            <a:endParaRPr lang="en-SG" dirty="0"/>
          </a:p>
        </p:txBody>
      </p:sp>
      <p:sp>
        <p:nvSpPr>
          <p:cNvPr id="2" name="Subtitle 1"/>
          <p:cNvSpPr>
            <a:spLocks noGrp="1"/>
          </p:cNvSpPr>
          <p:nvPr>
            <p:ph type="subTitle" idx="1"/>
          </p:nvPr>
        </p:nvSpPr>
        <p:spPr/>
        <p:txBody>
          <a:bodyPr/>
          <a:lstStyle/>
          <a:p>
            <a:endParaRPr lang="en-GB" dirty="0"/>
          </a:p>
        </p:txBody>
      </p:sp>
      <p:sp>
        <p:nvSpPr>
          <p:cNvPr id="7" name="TextBox 6"/>
          <p:cNvSpPr txBox="1"/>
          <p:nvPr/>
        </p:nvSpPr>
        <p:spPr>
          <a:xfrm>
            <a:off x="7486534" y="6488668"/>
            <a:ext cx="1657466" cy="369332"/>
          </a:xfrm>
          <a:prstGeom prst="rect">
            <a:avLst/>
          </a:prstGeom>
          <a:noFill/>
        </p:spPr>
        <p:txBody>
          <a:bodyPr wrap="square" rtlCol="0">
            <a:spAutoFit/>
          </a:bodyPr>
          <a:lstStyle/>
          <a:p>
            <a:pPr algn="r"/>
            <a:r>
              <a:rPr lang="en-GB" dirty="0" smtClean="0">
                <a:solidFill>
                  <a:schemeClr val="bg1"/>
                </a:solidFill>
              </a:rPr>
              <a:t>10 minutes</a:t>
            </a:r>
            <a:endParaRPr lang="en-GB" dirty="0">
              <a:solidFill>
                <a:schemeClr val="bg1"/>
              </a:solidFill>
            </a:endParaRPr>
          </a:p>
        </p:txBody>
      </p:sp>
    </p:spTree>
    <p:extLst>
      <p:ext uri="{BB962C8B-B14F-4D97-AF65-F5344CB8AC3E}">
        <p14:creationId xmlns:p14="http://schemas.microsoft.com/office/powerpoint/2010/main" val="31376214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7015</TotalTime>
  <Words>2400</Words>
  <Application>Microsoft Office PowerPoint</Application>
  <PresentationFormat>On-screen Show (4:3)</PresentationFormat>
  <Paragraphs>606</Paragraphs>
  <Slides>58</Slides>
  <Notes>50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Arial</vt:lpstr>
      <vt:lpstr>Arial Black</vt:lpstr>
      <vt:lpstr>Arial Narrow</vt:lpstr>
      <vt:lpstr>Berlin Sans FB</vt:lpstr>
      <vt:lpstr>Calibri</vt:lpstr>
      <vt:lpstr>等线</vt:lpstr>
      <vt:lpstr>等线 Light</vt:lpstr>
      <vt:lpstr>Segoe UI</vt:lpstr>
      <vt:lpstr>Segoe UI Semilight</vt:lpstr>
      <vt:lpstr>Wingdings</vt:lpstr>
      <vt:lpstr>Office Theme</vt:lpstr>
      <vt:lpstr>Code Challenge  GIC ISPVMF Global Retreat 2017</vt:lpstr>
      <vt:lpstr>Yup, Everyone Can Code!</vt:lpstr>
      <vt:lpstr>PowerPoint Presentation</vt:lpstr>
      <vt:lpstr>Aim</vt:lpstr>
      <vt:lpstr>PowerPoint Presentation</vt:lpstr>
      <vt:lpstr>PowerPoint Presentation</vt:lpstr>
      <vt:lpstr>PowerPoint Presentation</vt:lpstr>
      <vt:lpstr>Get Ready!</vt:lpstr>
      <vt:lpstr>Why Code?</vt:lpstr>
      <vt:lpstr>PowerPoint Presentation</vt:lpstr>
      <vt:lpstr>PowerPoint Presentation</vt:lpstr>
      <vt:lpstr>Stop. Think of Logical Blocks</vt:lpstr>
      <vt:lpstr>Python?</vt:lpstr>
      <vt:lpstr>What Exactly is Python?</vt:lpstr>
      <vt:lpstr>PowerPoint Presentation</vt:lpstr>
      <vt:lpstr>PowerPoint Presentation</vt:lpstr>
      <vt:lpstr>REPL: Basic Online Python Editor</vt:lpstr>
      <vt:lpstr>Real Code! Step-by-Step</vt:lpstr>
      <vt:lpstr>Hey wait, isn’t this familiar?</vt:lpstr>
      <vt:lpstr>Logical Design &gt;&gt; Code</vt:lpstr>
      <vt:lpstr>Golden Quotes</vt:lpstr>
      <vt:lpstr>Lunch-Break</vt:lpstr>
      <vt:lpstr>Wifi-Access</vt:lpstr>
      <vt:lpstr>Step 1: Install Telegram</vt:lpstr>
      <vt:lpstr>Step 2: Register Account</vt:lpstr>
      <vt:lpstr>Step 3: Add @ISPVMF_ReBot</vt:lpstr>
      <vt:lpstr>Rebot</vt:lpstr>
      <vt:lpstr>PowerPoint Presentation</vt:lpstr>
      <vt:lpstr>Jupyter: Integrated Python Editor</vt:lpstr>
      <vt:lpstr>Let the Magic Happen</vt:lpstr>
      <vt:lpstr>Web-scraping</vt:lpstr>
      <vt:lpstr>PowerPoint Presentation</vt:lpstr>
      <vt:lpstr>What is HTML?</vt:lpstr>
      <vt:lpstr>Word Doc vs HTML Doc</vt:lpstr>
      <vt:lpstr>Word Doc vs HTML Doc</vt:lpstr>
      <vt:lpstr>HTML - Code Visualization</vt:lpstr>
      <vt:lpstr>Word Doc vs HTML Doc</vt:lpstr>
      <vt:lpstr>Word Doc vs HTML Doc</vt:lpstr>
      <vt:lpstr>Think of Tags as Containers</vt:lpstr>
      <vt:lpstr>So many types of HTML tags…</vt:lpstr>
      <vt:lpstr>Useful Tags for Today</vt:lpstr>
      <vt:lpstr>Hands On</vt:lpstr>
      <vt:lpstr>Hands On</vt:lpstr>
      <vt:lpstr>Often, its not so easy.. </vt:lpstr>
      <vt:lpstr>Often, its not so easy.. </vt:lpstr>
      <vt:lpstr>Nesting of Data</vt:lpstr>
      <vt:lpstr>Nesting of Data: Example Yahoo</vt:lpstr>
      <vt:lpstr>Challenge</vt:lpstr>
      <vt:lpstr>PowerPoint Presentation</vt:lpstr>
      <vt:lpstr>HTML - Code Visualization</vt:lpstr>
      <vt:lpstr>Example 1</vt:lpstr>
      <vt:lpstr>Example 2</vt:lpstr>
      <vt:lpstr>PowerPoint Presentation</vt:lpstr>
      <vt:lpstr>Resources</vt:lpstr>
      <vt:lpstr>CodeCombat.com</vt:lpstr>
      <vt:lpstr>Scratch.mit.edu</vt:lpstr>
      <vt:lpstr>Pitch Perfect</vt:lpstr>
      <vt:lpstr>PowerPoint Presentation</vt:lpstr>
    </vt:vector>
  </TitlesOfParts>
  <Company>GIC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Danny Lim Chai Hou</dc:creator>
  <cp:lastModifiedBy>Javan Tan</cp:lastModifiedBy>
  <cp:revision>666</cp:revision>
  <dcterms:created xsi:type="dcterms:W3CDTF">2017-04-25T09:51:32Z</dcterms:created>
  <dcterms:modified xsi:type="dcterms:W3CDTF">2017-11-07T18:09:49Z</dcterms:modified>
</cp:coreProperties>
</file>